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5"/>
  </p:notesMasterIdLst>
  <p:sldIdLst>
    <p:sldId id="256" r:id="rId2"/>
    <p:sldId id="257" r:id="rId3"/>
    <p:sldId id="264" r:id="rId4"/>
    <p:sldId id="285" r:id="rId5"/>
    <p:sldId id="258" r:id="rId6"/>
    <p:sldId id="259" r:id="rId7"/>
    <p:sldId id="286" r:id="rId8"/>
    <p:sldId id="287" r:id="rId9"/>
    <p:sldId id="288" r:id="rId10"/>
    <p:sldId id="262" r:id="rId11"/>
    <p:sldId id="289" r:id="rId12"/>
    <p:sldId id="290" r:id="rId13"/>
    <p:sldId id="291" r:id="rId14"/>
    <p:sldId id="265" r:id="rId15"/>
    <p:sldId id="260" r:id="rId16"/>
    <p:sldId id="263" r:id="rId17"/>
    <p:sldId id="268" r:id="rId18"/>
    <p:sldId id="277" r:id="rId19"/>
    <p:sldId id="269" r:id="rId20"/>
    <p:sldId id="281" r:id="rId21"/>
    <p:sldId id="282" r:id="rId22"/>
    <p:sldId id="292" r:id="rId23"/>
    <p:sldId id="283" r:id="rId24"/>
    <p:sldId id="293" r:id="rId25"/>
    <p:sldId id="284" r:id="rId26"/>
    <p:sldId id="270" r:id="rId27"/>
    <p:sldId id="271" r:id="rId28"/>
    <p:sldId id="272" r:id="rId29"/>
    <p:sldId id="273" r:id="rId30"/>
    <p:sldId id="294" r:id="rId31"/>
    <p:sldId id="276" r:id="rId32"/>
    <p:sldId id="279"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1" autoAdjust="0"/>
  </p:normalViewPr>
  <p:slideViewPr>
    <p:cSldViewPr>
      <p:cViewPr>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4ED06-368E-4918-B179-2676E46FB094}" type="datetimeFigureOut">
              <a:rPr lang="en-US" smtClean="0"/>
              <a:pPr/>
              <a:t>10/17/2021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F61EA-AD2F-4470-A13E-2A186883AD63}" type="slidenum">
              <a:rPr lang="en-US" smtClean="0"/>
              <a:pPr/>
              <a:t>‹#›</a:t>
            </a:fld>
            <a:endParaRPr lang="en-US" dirty="0"/>
          </a:p>
        </p:txBody>
      </p:sp>
    </p:spTree>
    <p:extLst>
      <p:ext uri="{BB962C8B-B14F-4D97-AF65-F5344CB8AC3E}">
        <p14:creationId xmlns:p14="http://schemas.microsoft.com/office/powerpoint/2010/main" val="357561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alisto MT" pitchFamily="18" charset="0"/>
            </a:endParaRPr>
          </a:p>
          <a:p>
            <a:endParaRPr lang="en-US" dirty="0"/>
          </a:p>
        </p:txBody>
      </p:sp>
      <p:sp>
        <p:nvSpPr>
          <p:cNvPr id="4" name="Slide Number Placeholder 3"/>
          <p:cNvSpPr>
            <a:spLocks noGrp="1"/>
          </p:cNvSpPr>
          <p:nvPr>
            <p:ph type="sldNum" sz="quarter" idx="10"/>
          </p:nvPr>
        </p:nvSpPr>
        <p:spPr/>
        <p:txBody>
          <a:bodyPr/>
          <a:lstStyle/>
          <a:p>
            <a:fld id="{E5EF61EA-AD2F-4470-A13E-2A186883AD63}" type="slidenum">
              <a:rPr lang="en-US" smtClean="0"/>
              <a:pPr/>
              <a:t>3</a:t>
            </a:fld>
            <a:endParaRPr lang="en-US" dirty="0"/>
          </a:p>
        </p:txBody>
      </p:sp>
    </p:spTree>
    <p:extLst>
      <p:ext uri="{BB962C8B-B14F-4D97-AF65-F5344CB8AC3E}">
        <p14:creationId xmlns:p14="http://schemas.microsoft.com/office/powerpoint/2010/main" val="322731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F61EA-AD2F-4470-A13E-2A186883AD63}" type="slidenum">
              <a:rPr lang="en-US" smtClean="0"/>
              <a:pPr/>
              <a:t>19</a:t>
            </a:fld>
            <a:endParaRPr lang="en-US" dirty="0"/>
          </a:p>
        </p:txBody>
      </p:sp>
    </p:spTree>
    <p:extLst>
      <p:ext uri="{BB962C8B-B14F-4D97-AF65-F5344CB8AC3E}">
        <p14:creationId xmlns:p14="http://schemas.microsoft.com/office/powerpoint/2010/main" val="72789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F61EA-AD2F-4470-A13E-2A186883AD63}" type="slidenum">
              <a:rPr lang="en-US" smtClean="0"/>
              <a:pPr/>
              <a:t>20</a:t>
            </a:fld>
            <a:endParaRPr lang="en-US" dirty="0"/>
          </a:p>
        </p:txBody>
      </p:sp>
    </p:spTree>
    <p:extLst>
      <p:ext uri="{BB962C8B-B14F-4D97-AF65-F5344CB8AC3E}">
        <p14:creationId xmlns:p14="http://schemas.microsoft.com/office/powerpoint/2010/main" val="428412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F61EA-AD2F-4470-A13E-2A186883AD63}" type="slidenum">
              <a:rPr lang="en-US" smtClean="0"/>
              <a:pPr/>
              <a:t>21</a:t>
            </a:fld>
            <a:endParaRPr lang="en-US" dirty="0"/>
          </a:p>
        </p:txBody>
      </p:sp>
    </p:spTree>
    <p:extLst>
      <p:ext uri="{BB962C8B-B14F-4D97-AF65-F5344CB8AC3E}">
        <p14:creationId xmlns:p14="http://schemas.microsoft.com/office/powerpoint/2010/main" val="33305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F61EA-AD2F-4470-A13E-2A186883AD63}" type="slidenum">
              <a:rPr lang="en-US" smtClean="0"/>
              <a:pPr/>
              <a:t>22</a:t>
            </a:fld>
            <a:endParaRPr lang="en-US" dirty="0"/>
          </a:p>
        </p:txBody>
      </p:sp>
    </p:spTree>
    <p:extLst>
      <p:ext uri="{BB962C8B-B14F-4D97-AF65-F5344CB8AC3E}">
        <p14:creationId xmlns:p14="http://schemas.microsoft.com/office/powerpoint/2010/main" val="51166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F61EA-AD2F-4470-A13E-2A186883AD63}" type="slidenum">
              <a:rPr lang="en-US" smtClean="0"/>
              <a:pPr/>
              <a:t>23</a:t>
            </a:fld>
            <a:endParaRPr lang="en-US" dirty="0"/>
          </a:p>
        </p:txBody>
      </p:sp>
    </p:spTree>
    <p:extLst>
      <p:ext uri="{BB962C8B-B14F-4D97-AF65-F5344CB8AC3E}">
        <p14:creationId xmlns:p14="http://schemas.microsoft.com/office/powerpoint/2010/main" val="429242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F61EA-AD2F-4470-A13E-2A186883AD63}" type="slidenum">
              <a:rPr lang="en-US" smtClean="0"/>
              <a:pPr/>
              <a:t>25</a:t>
            </a:fld>
            <a:endParaRPr lang="en-US" dirty="0"/>
          </a:p>
        </p:txBody>
      </p:sp>
    </p:spTree>
    <p:extLst>
      <p:ext uri="{BB962C8B-B14F-4D97-AF65-F5344CB8AC3E}">
        <p14:creationId xmlns:p14="http://schemas.microsoft.com/office/powerpoint/2010/main" val="40241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71046713-0486-476F-8D4A-B88F1EAE57A4}" type="datetimeFigureOut">
              <a:rPr lang="en-US" smtClean="0"/>
              <a:pPr/>
              <a:t>10/17/2021</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8552578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6713-0486-476F-8D4A-B88F1EAE57A4}"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146409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6713-0486-476F-8D4A-B88F1EAE57A4}"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14784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6713-0486-476F-8D4A-B88F1EAE57A4}"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188667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46713-0486-476F-8D4A-B88F1EAE57A4}"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B6F3-F980-435D-A54F-CAFA72078BEE}"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791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046713-0486-476F-8D4A-B88F1EAE57A4}" type="datetimeFigureOut">
              <a:rPr lang="en-US" smtClean="0"/>
              <a:pPr/>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174364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046713-0486-476F-8D4A-B88F1EAE57A4}" type="datetimeFigureOut">
              <a:rPr lang="en-US" smtClean="0"/>
              <a:pPr/>
              <a:t>10/17/2021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70171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046713-0486-476F-8D4A-B88F1EAE57A4}" type="datetimeFigureOut">
              <a:rPr lang="en-US" smtClean="0"/>
              <a:pPr/>
              <a:t>10/17/2021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172204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46713-0486-476F-8D4A-B88F1EAE57A4}" type="datetimeFigureOut">
              <a:rPr lang="en-US" smtClean="0"/>
              <a:pPr/>
              <a:t>10/17/2021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391046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046713-0486-476F-8D4A-B88F1EAE57A4}" type="datetimeFigureOut">
              <a:rPr lang="en-US" smtClean="0"/>
              <a:pPr/>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338527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046713-0486-476F-8D4A-B88F1EAE57A4}" type="datetimeFigureOut">
              <a:rPr lang="en-US" smtClean="0"/>
              <a:pPr/>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224285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1046713-0486-476F-8D4A-B88F1EAE57A4}" type="datetimeFigureOut">
              <a:rPr lang="en-US" smtClean="0"/>
              <a:pPr/>
              <a:t>10/17/2021</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D28BB6F3-F980-435D-A54F-CAFA72078BEE}" type="slidenum">
              <a:rPr lang="en-US" smtClean="0"/>
              <a:pPr/>
              <a:t>‹#›</a:t>
            </a:fld>
            <a:endParaRPr lang="en-US" dirty="0"/>
          </a:p>
        </p:txBody>
      </p:sp>
    </p:spTree>
    <p:extLst>
      <p:ext uri="{BB962C8B-B14F-4D97-AF65-F5344CB8AC3E}">
        <p14:creationId xmlns:p14="http://schemas.microsoft.com/office/powerpoint/2010/main" val="23582741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azoadam@gmail.com" TargetMode="External"/><Relationship Id="rId5" Type="http://schemas.openxmlformats.org/officeDocument/2006/relationships/hyperlink" Target="mailto:nsaracino4@gmail.com" TargetMode="External"/><Relationship Id="rId4" Type="http://schemas.openxmlformats.org/officeDocument/2006/relationships/hyperlink" Target="mailto:rxjmak@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8155" y="457200"/>
            <a:ext cx="6162264" cy="2585323"/>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90000"/>
                    <a:lumOff val="10000"/>
                  </a:schemeClr>
                </a:solidFill>
                <a:effectLst>
                  <a:outerShdw blurRad="50800" dist="40000" dir="5400000" algn="tl" rotWithShape="0">
                    <a:srgbClr val="000000">
                      <a:shade val="5000"/>
                      <a:satMod val="120000"/>
                      <a:alpha val="33000"/>
                    </a:srgbClr>
                  </a:outerShdw>
                </a:effectLst>
                <a:latin typeface="Crystal" panose="02020600000000020000" pitchFamily="18" charset="0"/>
              </a:rPr>
              <a:t>Alpha Zeta Omega</a:t>
            </a:r>
          </a:p>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90000"/>
                    <a:lumOff val="10000"/>
                  </a:schemeClr>
                </a:solidFill>
                <a:effectLst>
                  <a:outerShdw blurRad="50800" dist="40000" dir="5400000" algn="tl" rotWithShape="0">
                    <a:srgbClr val="000000">
                      <a:shade val="5000"/>
                      <a:satMod val="120000"/>
                      <a:alpha val="33000"/>
                    </a:srgbClr>
                  </a:outerShdw>
                </a:effectLst>
                <a:latin typeface="Crystal" panose="02020600000000020000" pitchFamily="18" charset="0"/>
              </a:rPr>
              <a:t>Pharmaceutical</a:t>
            </a:r>
          </a:p>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90000"/>
                    <a:lumOff val="10000"/>
                  </a:schemeClr>
                </a:solidFill>
                <a:effectLst>
                  <a:outerShdw blurRad="50800" dist="40000" dir="5400000" algn="tl" rotWithShape="0">
                    <a:srgbClr val="000000">
                      <a:shade val="5000"/>
                      <a:satMod val="120000"/>
                      <a:alpha val="33000"/>
                    </a:srgbClr>
                  </a:outerShdw>
                </a:effectLst>
                <a:latin typeface="Crystal" panose="02020600000000020000" pitchFamily="18" charset="0"/>
              </a:rPr>
              <a:t>Fraternity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2744" y="3042523"/>
            <a:ext cx="2993086" cy="3053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69480" cy="801687"/>
          </a:xfrm>
        </p:spPr>
        <p:txBody>
          <a:bodyPr>
            <a:normAutofit/>
          </a:bodyPr>
          <a:lstStyle/>
          <a:p>
            <a:r>
              <a:rPr lang="en-US" dirty="0">
                <a:solidFill>
                  <a:schemeClr val="accent6"/>
                </a:solidFill>
              </a:rPr>
              <a:t>Alpha Zeta Omega Mission</a:t>
            </a:r>
          </a:p>
        </p:txBody>
      </p:sp>
      <p:sp>
        <p:nvSpPr>
          <p:cNvPr id="3" name="Content Placeholder 2"/>
          <p:cNvSpPr>
            <a:spLocks noGrp="1"/>
          </p:cNvSpPr>
          <p:nvPr>
            <p:ph idx="1"/>
          </p:nvPr>
        </p:nvSpPr>
        <p:spPr>
          <a:xfrm>
            <a:off x="304800" y="1558074"/>
            <a:ext cx="8229600" cy="4525963"/>
          </a:xfrm>
        </p:spPr>
        <p:txBody>
          <a:bodyPr>
            <a:normAutofit/>
          </a:bodyPr>
          <a:lstStyle/>
          <a:p>
            <a:r>
              <a:rPr lang="en-US" sz="2000" i="1" dirty="0">
                <a:solidFill>
                  <a:schemeClr val="accent6"/>
                </a:solidFill>
              </a:rPr>
              <a:t>Promote</a:t>
            </a:r>
            <a:r>
              <a:rPr lang="en-US" sz="2000" dirty="0">
                <a:solidFill>
                  <a:schemeClr val="accent6"/>
                </a:solidFill>
              </a:rPr>
              <a:t> the profession of pharmacy</a:t>
            </a:r>
          </a:p>
          <a:p>
            <a:r>
              <a:rPr lang="en-US" sz="2000" i="1" dirty="0">
                <a:solidFill>
                  <a:schemeClr val="accent6"/>
                </a:solidFill>
              </a:rPr>
              <a:t>Develop</a:t>
            </a:r>
            <a:r>
              <a:rPr lang="en-US" sz="2000" dirty="0">
                <a:solidFill>
                  <a:schemeClr val="accent6"/>
                </a:solidFill>
              </a:rPr>
              <a:t> high standards of scholarship</a:t>
            </a:r>
          </a:p>
          <a:p>
            <a:r>
              <a:rPr lang="en-US" sz="2000" i="1" dirty="0">
                <a:solidFill>
                  <a:schemeClr val="accent6"/>
                </a:solidFill>
              </a:rPr>
              <a:t>Instill</a:t>
            </a:r>
            <a:r>
              <a:rPr lang="en-US" sz="2000" dirty="0">
                <a:solidFill>
                  <a:schemeClr val="accent6"/>
                </a:solidFill>
              </a:rPr>
              <a:t> a spirit of fellowship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2984869"/>
            <a:ext cx="4648200" cy="3486150"/>
          </a:xfrm>
          <a:prstGeom prst="rect">
            <a:avLst/>
          </a:prstGeom>
        </p:spPr>
      </p:pic>
      <p:cxnSp>
        <p:nvCxnSpPr>
          <p:cNvPr id="6" name="Straight Connector 5"/>
          <p:cNvCxnSpPr/>
          <p:nvPr/>
        </p:nvCxnSpPr>
        <p:spPr>
          <a:xfrm>
            <a:off x="563880" y="11430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69480" cy="801687"/>
          </a:xfrm>
        </p:spPr>
        <p:txBody>
          <a:bodyPr>
            <a:normAutofit/>
          </a:bodyPr>
          <a:lstStyle/>
          <a:p>
            <a:r>
              <a:rPr lang="en-US" dirty="0">
                <a:solidFill>
                  <a:schemeClr val="accent6"/>
                </a:solidFill>
              </a:rPr>
              <a:t>Alpha Zeta Omega Vision</a:t>
            </a:r>
          </a:p>
        </p:txBody>
      </p:sp>
      <p:sp>
        <p:nvSpPr>
          <p:cNvPr id="3" name="Content Placeholder 2"/>
          <p:cNvSpPr>
            <a:spLocks noGrp="1"/>
          </p:cNvSpPr>
          <p:nvPr>
            <p:ph idx="1"/>
          </p:nvPr>
        </p:nvSpPr>
        <p:spPr>
          <a:xfrm>
            <a:off x="304800" y="1558074"/>
            <a:ext cx="8229600" cy="5071326"/>
          </a:xfrm>
        </p:spPr>
        <p:txBody>
          <a:bodyPr>
            <a:normAutofit/>
          </a:bodyPr>
          <a:lstStyle/>
          <a:p>
            <a:r>
              <a:rPr lang="en-US" dirty="0">
                <a:solidFill>
                  <a:schemeClr val="accent6"/>
                </a:solidFill>
              </a:rPr>
              <a:t>Alpha Zeta Omega is:</a:t>
            </a:r>
          </a:p>
          <a:p>
            <a:pPr lvl="1"/>
            <a:r>
              <a:rPr lang="en-US" sz="2000" dirty="0">
                <a:solidFill>
                  <a:schemeClr val="accent6"/>
                </a:solidFill>
              </a:rPr>
              <a:t>Is recognized for empowering members to be leaders</a:t>
            </a:r>
          </a:p>
          <a:p>
            <a:pPr lvl="1"/>
            <a:r>
              <a:rPr lang="en-US" sz="2000" dirty="0">
                <a:solidFill>
                  <a:schemeClr val="accent6"/>
                </a:solidFill>
              </a:rPr>
              <a:t>Is a diverse and committed community of students and alumni</a:t>
            </a:r>
          </a:p>
          <a:p>
            <a:pPr lvl="1"/>
            <a:r>
              <a:rPr lang="en-US" sz="2000" dirty="0">
                <a:solidFill>
                  <a:schemeClr val="accent6"/>
                </a:solidFill>
              </a:rPr>
              <a:t>Has a national network of both collegiate and alumni chapters</a:t>
            </a:r>
          </a:p>
          <a:p>
            <a:pPr lvl="1"/>
            <a:r>
              <a:rPr lang="en-US" sz="2000" dirty="0">
                <a:solidFill>
                  <a:schemeClr val="accent6"/>
                </a:solidFill>
              </a:rPr>
              <a:t>Offers programs and experiences that support members across all stages of their lives both professionally and personally</a:t>
            </a:r>
          </a:p>
          <a:p>
            <a:pPr lvl="1"/>
            <a:r>
              <a:rPr lang="en-US" sz="2000" dirty="0">
                <a:solidFill>
                  <a:schemeClr val="accent6"/>
                </a:solidFill>
              </a:rPr>
              <a:t>Enables leaders to actively engage in the pharmacy profession</a:t>
            </a:r>
          </a:p>
          <a:p>
            <a:endParaRPr lang="en-US" sz="2000"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6" name="Straight Connector 5"/>
          <p:cNvCxnSpPr/>
          <p:nvPr/>
        </p:nvCxnSpPr>
        <p:spPr>
          <a:xfrm>
            <a:off x="563880" y="11430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872" y="4191000"/>
            <a:ext cx="3200400" cy="2100901"/>
          </a:xfrm>
          <a:prstGeom prst="rect">
            <a:avLst/>
          </a:prstGeom>
        </p:spPr>
      </p:pic>
    </p:spTree>
    <p:extLst>
      <p:ext uri="{BB962C8B-B14F-4D97-AF65-F5344CB8AC3E}">
        <p14:creationId xmlns:p14="http://schemas.microsoft.com/office/powerpoint/2010/main" val="60545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69480" cy="801687"/>
          </a:xfrm>
        </p:spPr>
        <p:txBody>
          <a:bodyPr>
            <a:normAutofit/>
          </a:bodyPr>
          <a:lstStyle/>
          <a:p>
            <a:r>
              <a:rPr lang="en-US" dirty="0">
                <a:solidFill>
                  <a:schemeClr val="accent6"/>
                </a:solidFill>
              </a:rPr>
              <a:t>Alpha Zeta Omega Values</a:t>
            </a:r>
          </a:p>
        </p:txBody>
      </p:sp>
      <p:sp>
        <p:nvSpPr>
          <p:cNvPr id="3" name="Content Placeholder 2"/>
          <p:cNvSpPr>
            <a:spLocks noGrp="1"/>
          </p:cNvSpPr>
          <p:nvPr>
            <p:ph idx="1"/>
          </p:nvPr>
        </p:nvSpPr>
        <p:spPr>
          <a:xfrm>
            <a:off x="304800" y="1558074"/>
            <a:ext cx="8229600" cy="5071326"/>
          </a:xfrm>
        </p:spPr>
        <p:txBody>
          <a:bodyPr>
            <a:normAutofit/>
          </a:bodyPr>
          <a:lstStyle/>
          <a:p>
            <a:pPr>
              <a:spcBef>
                <a:spcPts val="0"/>
              </a:spcBef>
            </a:pPr>
            <a:r>
              <a:rPr lang="en-US" sz="2000" u="sng" dirty="0">
                <a:solidFill>
                  <a:schemeClr val="accent6"/>
                </a:solidFill>
              </a:rPr>
              <a:t>Academic Excellence</a:t>
            </a:r>
          </a:p>
          <a:p>
            <a:pPr lvl="1">
              <a:spcBef>
                <a:spcPts val="0"/>
              </a:spcBef>
            </a:pPr>
            <a:r>
              <a:rPr lang="en-US" dirty="0">
                <a:solidFill>
                  <a:schemeClr val="accent6"/>
                </a:solidFill>
              </a:rPr>
              <a:t>Strive for 100% of graduation of all members</a:t>
            </a:r>
          </a:p>
          <a:p>
            <a:pPr lvl="1">
              <a:spcBef>
                <a:spcPts val="0"/>
              </a:spcBef>
            </a:pPr>
            <a:r>
              <a:rPr lang="en-US" dirty="0">
                <a:solidFill>
                  <a:schemeClr val="accent6"/>
                </a:solidFill>
              </a:rPr>
              <a:t>We believe that education is essential to success in the profession of pharmacy</a:t>
            </a:r>
          </a:p>
          <a:p>
            <a:pPr lvl="1">
              <a:spcBef>
                <a:spcPts val="0"/>
              </a:spcBef>
            </a:pPr>
            <a:r>
              <a:rPr lang="en-US" dirty="0">
                <a:solidFill>
                  <a:schemeClr val="accent6"/>
                </a:solidFill>
              </a:rPr>
              <a:t>We are dedicated to scholastic excellence</a:t>
            </a:r>
          </a:p>
          <a:p>
            <a:pPr lvl="1">
              <a:spcBef>
                <a:spcPts val="0"/>
              </a:spcBef>
            </a:pPr>
            <a:r>
              <a:rPr lang="en-US" dirty="0">
                <a:solidFill>
                  <a:schemeClr val="accent6"/>
                </a:solidFill>
              </a:rPr>
              <a:t>We are committed to the continuation of professional development</a:t>
            </a:r>
          </a:p>
          <a:p>
            <a:pPr lvl="1">
              <a:spcBef>
                <a:spcPts val="0"/>
              </a:spcBef>
            </a:pPr>
            <a:r>
              <a:rPr lang="en-US" dirty="0">
                <a:solidFill>
                  <a:schemeClr val="accent6"/>
                </a:solidFill>
              </a:rPr>
              <a:t>We create relationships based on trust, responsiveness and mentorship</a:t>
            </a:r>
          </a:p>
          <a:p>
            <a:pPr lvl="1">
              <a:spcBef>
                <a:spcPts val="0"/>
              </a:spcBef>
            </a:pPr>
            <a:r>
              <a:rPr lang="en-US" dirty="0">
                <a:solidFill>
                  <a:schemeClr val="accent6"/>
                </a:solidFill>
              </a:rPr>
              <a:t>We forge deep and lasting bonds with one another</a:t>
            </a:r>
          </a:p>
          <a:p>
            <a:pPr lvl="1">
              <a:spcBef>
                <a:spcPts val="0"/>
              </a:spcBef>
            </a:pPr>
            <a:r>
              <a:rPr lang="en-US" dirty="0">
                <a:solidFill>
                  <a:schemeClr val="accent6"/>
                </a:solidFill>
              </a:rPr>
              <a:t>We remain committed to one another throughout our lives</a:t>
            </a:r>
          </a:p>
          <a:p>
            <a:pPr marL="274320" lvl="1" indent="0">
              <a:spcBef>
                <a:spcPts val="0"/>
              </a:spcBef>
              <a:buNone/>
            </a:pPr>
            <a:endParaRPr lang="en-US" dirty="0">
              <a:solidFill>
                <a:schemeClr val="accent6"/>
              </a:solidFill>
            </a:endParaRPr>
          </a:p>
          <a:p>
            <a:pPr>
              <a:spcBef>
                <a:spcPts val="0"/>
              </a:spcBef>
            </a:pPr>
            <a:r>
              <a:rPr lang="en-US" sz="2000" u="sng" dirty="0">
                <a:solidFill>
                  <a:schemeClr val="accent6"/>
                </a:solidFill>
              </a:rPr>
              <a:t>Service </a:t>
            </a:r>
          </a:p>
          <a:p>
            <a:pPr lvl="1">
              <a:spcBef>
                <a:spcPts val="0"/>
              </a:spcBef>
            </a:pPr>
            <a:r>
              <a:rPr lang="en-US" dirty="0">
                <a:solidFill>
                  <a:schemeClr val="accent6"/>
                </a:solidFill>
              </a:rPr>
              <a:t>Support each other and the community</a:t>
            </a:r>
          </a:p>
          <a:p>
            <a:pPr lvl="1">
              <a:spcBef>
                <a:spcPts val="0"/>
              </a:spcBef>
            </a:pPr>
            <a:r>
              <a:rPr lang="en-US" dirty="0">
                <a:solidFill>
                  <a:schemeClr val="accent6"/>
                </a:solidFill>
              </a:rPr>
              <a:t>We hold members accountable to high standards of professional excellence</a:t>
            </a:r>
          </a:p>
          <a:p>
            <a:pPr lvl="1">
              <a:spcBef>
                <a:spcPts val="0"/>
              </a:spcBef>
            </a:pPr>
            <a:r>
              <a:rPr lang="en-US" dirty="0">
                <a:solidFill>
                  <a:schemeClr val="accent6"/>
                </a:solidFill>
              </a:rPr>
              <a:t>We build strongly our individual character</a:t>
            </a:r>
          </a:p>
          <a:p>
            <a:pPr lvl="1">
              <a:spcBef>
                <a:spcPts val="0"/>
              </a:spcBef>
            </a:pPr>
            <a:r>
              <a:rPr lang="en-US" dirty="0">
                <a:solidFill>
                  <a:schemeClr val="accent6"/>
                </a:solidFill>
              </a:rPr>
              <a:t>We are passionate about contributing to the greater good</a:t>
            </a:r>
          </a:p>
          <a:p>
            <a:pPr marL="274320" lvl="1" indent="0">
              <a:spcBef>
                <a:spcPts val="0"/>
              </a:spcBef>
              <a:buNone/>
            </a:pPr>
            <a:endParaRPr lang="en-US" dirty="0">
              <a:solidFill>
                <a:schemeClr val="accent6"/>
              </a:solidFill>
            </a:endParaRPr>
          </a:p>
          <a:p>
            <a:pPr>
              <a:spcBef>
                <a:spcPts val="0"/>
              </a:spcBef>
            </a:pPr>
            <a:r>
              <a:rPr lang="en-US" sz="2000" u="sng" dirty="0">
                <a:solidFill>
                  <a:schemeClr val="accent6"/>
                </a:solidFill>
              </a:rPr>
              <a:t>Members for Life</a:t>
            </a:r>
          </a:p>
          <a:p>
            <a:pPr lvl="1">
              <a:spcBef>
                <a:spcPts val="0"/>
              </a:spcBef>
            </a:pPr>
            <a:r>
              <a:rPr lang="en-US" dirty="0">
                <a:solidFill>
                  <a:schemeClr val="accent6"/>
                </a:solidFill>
              </a:rPr>
              <a:t>We are committed to each other and the Fraternity well beyond undergraduate years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6" name="Straight Connector 5"/>
          <p:cNvCxnSpPr/>
          <p:nvPr/>
        </p:nvCxnSpPr>
        <p:spPr>
          <a:xfrm>
            <a:off x="563880" y="11430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9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Benefits of </a:t>
            </a:r>
            <a:r>
              <a:rPr lang="en-US" dirty="0">
                <a:latin typeface="Symbol" panose="05050102010706020507" pitchFamily="18" charset="2"/>
              </a:rPr>
              <a:t>AZW</a:t>
            </a:r>
          </a:p>
        </p:txBody>
      </p:sp>
      <p:cxnSp>
        <p:nvCxnSpPr>
          <p:cNvPr id="8" name="Straight Connector 7"/>
          <p:cNvCxnSpPr/>
          <p:nvPr/>
        </p:nvCxnSpPr>
        <p:spPr>
          <a:xfrm>
            <a:off x="1066800" y="5029200"/>
            <a:ext cx="6943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7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24" y="228600"/>
            <a:ext cx="7269480" cy="1325562"/>
          </a:xfrm>
        </p:spPr>
        <p:txBody>
          <a:bodyPr>
            <a:normAutofit/>
          </a:bodyPr>
          <a:lstStyle/>
          <a:p>
            <a:pPr algn="ctr"/>
            <a:r>
              <a:rPr lang="en-US" dirty="0">
                <a:solidFill>
                  <a:schemeClr val="accent6"/>
                </a:solidFill>
              </a:rPr>
              <a:t>Professional Fraternity Benefits</a:t>
            </a:r>
          </a:p>
        </p:txBody>
      </p:sp>
      <p:sp>
        <p:nvSpPr>
          <p:cNvPr id="3" name="Content Placeholder 2"/>
          <p:cNvSpPr>
            <a:spLocks noGrp="1"/>
          </p:cNvSpPr>
          <p:nvPr>
            <p:ph idx="1"/>
          </p:nvPr>
        </p:nvSpPr>
        <p:spPr>
          <a:xfrm>
            <a:off x="563499" y="1718412"/>
            <a:ext cx="3932301" cy="4351337"/>
          </a:xfrm>
        </p:spPr>
        <p:txBody>
          <a:bodyPr>
            <a:normAutofit/>
          </a:bodyPr>
          <a:lstStyle/>
          <a:p>
            <a:r>
              <a:rPr lang="en-US" sz="2000" dirty="0">
                <a:solidFill>
                  <a:schemeClr val="accent6"/>
                </a:solidFill>
              </a:rPr>
              <a:t>Promotion of your chosen profession</a:t>
            </a:r>
          </a:p>
          <a:p>
            <a:r>
              <a:rPr lang="en-US" sz="2000" dirty="0">
                <a:solidFill>
                  <a:schemeClr val="accent6"/>
                </a:solidFill>
              </a:rPr>
              <a:t>Pharmacy involvement &amp; advocacy</a:t>
            </a:r>
          </a:p>
          <a:p>
            <a:r>
              <a:rPr lang="en-US" sz="2000" dirty="0">
                <a:solidFill>
                  <a:schemeClr val="accent6"/>
                </a:solidFill>
              </a:rPr>
              <a:t>Scholarships</a:t>
            </a:r>
          </a:p>
          <a:p>
            <a:r>
              <a:rPr lang="en-US" sz="2000" dirty="0">
                <a:solidFill>
                  <a:schemeClr val="accent6"/>
                </a:solidFill>
              </a:rPr>
              <a:t>Awards</a:t>
            </a:r>
          </a:p>
          <a:p>
            <a:r>
              <a:rPr lang="en-US" sz="2000" dirty="0">
                <a:solidFill>
                  <a:schemeClr val="accent6"/>
                </a:solidFill>
              </a:rPr>
              <a:t>Community service projects</a:t>
            </a:r>
          </a:p>
          <a:p>
            <a:r>
              <a:rPr lang="en-US" sz="2000" dirty="0">
                <a:solidFill>
                  <a:schemeClr val="accent6"/>
                </a:solidFill>
              </a:rPr>
              <a:t>Social activities</a:t>
            </a:r>
          </a:p>
          <a:p>
            <a:r>
              <a:rPr lang="en-US" sz="2000" dirty="0">
                <a:solidFill>
                  <a:schemeClr val="accent6"/>
                </a:solidFill>
              </a:rPr>
              <a:t>Lifelong friendships</a:t>
            </a:r>
          </a:p>
          <a:p>
            <a:pPr marL="0" indent="0">
              <a:buNone/>
            </a:pPr>
            <a:endParaRPr lang="en-US" sz="2000" dirty="0">
              <a:solidFill>
                <a:schemeClr val="accent6"/>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239" y="1905000"/>
            <a:ext cx="4029075" cy="3162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69480" cy="877887"/>
          </a:xfrm>
        </p:spPr>
        <p:txBody>
          <a:bodyPr>
            <a:normAutofit/>
          </a:bodyPr>
          <a:lstStyle/>
          <a:p>
            <a:r>
              <a:rPr lang="en-US" dirty="0">
                <a:solidFill>
                  <a:schemeClr val="accent6"/>
                </a:solidFill>
              </a:rPr>
              <a:t>Alpha Zeta Omega Specifics</a:t>
            </a:r>
          </a:p>
        </p:txBody>
      </p:sp>
      <p:sp>
        <p:nvSpPr>
          <p:cNvPr id="3" name="Content Placeholder 2"/>
          <p:cNvSpPr>
            <a:spLocks noGrp="1"/>
          </p:cNvSpPr>
          <p:nvPr>
            <p:ph idx="1"/>
          </p:nvPr>
        </p:nvSpPr>
        <p:spPr>
          <a:xfrm>
            <a:off x="381000" y="1335087"/>
            <a:ext cx="6446520" cy="4351337"/>
          </a:xfrm>
        </p:spPr>
        <p:txBody>
          <a:bodyPr>
            <a:normAutofit/>
          </a:bodyPr>
          <a:lstStyle/>
          <a:p>
            <a:pPr>
              <a:lnSpc>
                <a:spcPct val="90000"/>
              </a:lnSpc>
              <a:buClr>
                <a:schemeClr val="tx1"/>
              </a:buClr>
              <a:buFontTx/>
              <a:buChar char="•"/>
            </a:pPr>
            <a:r>
              <a:rPr lang="en-US" sz="2000" dirty="0">
                <a:solidFill>
                  <a:schemeClr val="accent6"/>
                </a:solidFill>
                <a:latin typeface="Calisto MT" pitchFamily="18" charset="0"/>
              </a:rPr>
              <a:t>Chapter By-Laws &amp; Constitution</a:t>
            </a:r>
          </a:p>
          <a:p>
            <a:pPr lvl="1">
              <a:lnSpc>
                <a:spcPct val="90000"/>
              </a:lnSpc>
              <a:buClr>
                <a:schemeClr val="tx1"/>
              </a:buClr>
              <a:buFontTx/>
              <a:buChar char="•"/>
            </a:pPr>
            <a:r>
              <a:rPr lang="en-US" sz="1800" dirty="0">
                <a:solidFill>
                  <a:schemeClr val="accent6"/>
                </a:solidFill>
                <a:latin typeface="Calisto MT" pitchFamily="18" charset="0"/>
              </a:rPr>
              <a:t>All Chapters must follow all Alpha Zeta Omega rules and regulations set for in the constitution</a:t>
            </a:r>
          </a:p>
          <a:p>
            <a:pPr>
              <a:lnSpc>
                <a:spcPct val="90000"/>
              </a:lnSpc>
              <a:buClr>
                <a:schemeClr val="tx1"/>
              </a:buClr>
              <a:buFontTx/>
              <a:buChar char="•"/>
            </a:pPr>
            <a:r>
              <a:rPr lang="en-US" sz="2000" dirty="0">
                <a:solidFill>
                  <a:schemeClr val="accent6"/>
                </a:solidFill>
                <a:latin typeface="Calisto MT" pitchFamily="18" charset="0"/>
              </a:rPr>
              <a:t>National and Regional Conventions</a:t>
            </a:r>
          </a:p>
          <a:p>
            <a:pPr lvl="1">
              <a:lnSpc>
                <a:spcPct val="90000"/>
              </a:lnSpc>
              <a:buClr>
                <a:schemeClr val="tx1"/>
              </a:buClr>
              <a:buFontTx/>
              <a:buChar char="•"/>
            </a:pPr>
            <a:r>
              <a:rPr lang="en-US" sz="1800" dirty="0">
                <a:solidFill>
                  <a:schemeClr val="accent6"/>
                </a:solidFill>
                <a:latin typeface="Calisto MT" pitchFamily="18" charset="0"/>
              </a:rPr>
              <a:t>Host 2 annual conventions per year</a:t>
            </a:r>
          </a:p>
          <a:p>
            <a:pPr lvl="2">
              <a:lnSpc>
                <a:spcPct val="90000"/>
              </a:lnSpc>
              <a:buClr>
                <a:schemeClr val="tx1"/>
              </a:buClr>
              <a:buFontTx/>
              <a:buChar char="•"/>
            </a:pPr>
            <a:r>
              <a:rPr lang="en-US" sz="1800" dirty="0">
                <a:solidFill>
                  <a:schemeClr val="accent6"/>
                </a:solidFill>
                <a:latin typeface="Calisto MT" pitchFamily="18" charset="0"/>
              </a:rPr>
              <a:t>Most recent convention: Aruba</a:t>
            </a:r>
          </a:p>
          <a:p>
            <a:pPr lvl="2">
              <a:lnSpc>
                <a:spcPct val="90000"/>
              </a:lnSpc>
              <a:buClr>
                <a:schemeClr val="tx1"/>
              </a:buClr>
              <a:buFontTx/>
              <a:buChar char="•"/>
            </a:pPr>
            <a:r>
              <a:rPr lang="en-US" sz="1800" dirty="0">
                <a:solidFill>
                  <a:schemeClr val="accent6"/>
                </a:solidFill>
                <a:latin typeface="Calisto MT" pitchFamily="18" charset="0"/>
              </a:rPr>
              <a:t>Next conventions: Sarasota, FL &amp; Louisville, KY</a:t>
            </a:r>
          </a:p>
          <a:p>
            <a:pPr>
              <a:lnSpc>
                <a:spcPct val="90000"/>
              </a:lnSpc>
              <a:buClr>
                <a:schemeClr val="tx1"/>
              </a:buClr>
              <a:buFontTx/>
              <a:buChar char="•"/>
            </a:pPr>
            <a:r>
              <a:rPr lang="en-US" sz="2000" dirty="0">
                <a:solidFill>
                  <a:schemeClr val="accent6"/>
                </a:solidFill>
                <a:latin typeface="Calisto MT" pitchFamily="18" charset="0"/>
              </a:rPr>
              <a:t>10 Supreme (National) Board Officers</a:t>
            </a:r>
          </a:p>
          <a:p>
            <a:pPr>
              <a:lnSpc>
                <a:spcPct val="90000"/>
              </a:lnSpc>
              <a:buClr>
                <a:schemeClr val="tx1"/>
              </a:buClr>
              <a:buFontTx/>
              <a:buChar char="•"/>
            </a:pPr>
            <a:r>
              <a:rPr lang="en-US" sz="2000" dirty="0">
                <a:solidFill>
                  <a:schemeClr val="accent6"/>
                </a:solidFill>
                <a:latin typeface="Calisto MT" pitchFamily="18" charset="0"/>
              </a:rPr>
              <a:t>Official publication: The AZOan</a:t>
            </a:r>
          </a:p>
          <a:p>
            <a:pPr>
              <a:lnSpc>
                <a:spcPct val="90000"/>
              </a:lnSpc>
              <a:buClr>
                <a:schemeClr val="tx1"/>
              </a:buClr>
              <a:buFontTx/>
              <a:buChar char="•"/>
            </a:pPr>
            <a:r>
              <a:rPr lang="en-US" sz="2000" dirty="0">
                <a:solidFill>
                  <a:schemeClr val="accent6"/>
                </a:solidFill>
                <a:latin typeface="Calisto MT" pitchFamily="18" charset="0"/>
              </a:rPr>
              <a:t>Quarterly publication: The Apothecary</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6" name="Straight Connector 5"/>
          <p:cNvCxnSpPr/>
          <p:nvPr/>
        </p:nvCxnSpPr>
        <p:spPr>
          <a:xfrm>
            <a:off x="563880" y="11430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44" y="38100"/>
            <a:ext cx="8229600" cy="838200"/>
          </a:xfrm>
        </p:spPr>
        <p:txBody>
          <a:bodyPr>
            <a:normAutofit/>
          </a:bodyPr>
          <a:lstStyle/>
          <a:p>
            <a:r>
              <a:rPr lang="en-US" dirty="0"/>
              <a:t>National Philanthropy</a:t>
            </a:r>
          </a:p>
        </p:txBody>
      </p:sp>
      <p:pic>
        <p:nvPicPr>
          <p:cNvPr id="1026" name="Picture 2" descr="http://www.cablevision.com/images/corporate/lustgarten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530453"/>
            <a:ext cx="3657600" cy="1107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6" name="Straight Connector 5"/>
          <p:cNvCxnSpPr/>
          <p:nvPr/>
        </p:nvCxnSpPr>
        <p:spPr>
          <a:xfrm>
            <a:off x="608918"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915" y="2283616"/>
            <a:ext cx="5559257" cy="3127083"/>
          </a:xfrm>
          <a:prstGeom prst="rect">
            <a:avLst/>
          </a:prstGeom>
        </p:spPr>
      </p:pic>
      <p:sp>
        <p:nvSpPr>
          <p:cNvPr id="10" name="Title 1"/>
          <p:cNvSpPr txBox="1">
            <a:spLocks/>
          </p:cNvSpPr>
          <p:nvPr/>
        </p:nvSpPr>
        <p:spPr>
          <a:xfrm>
            <a:off x="-48307" y="1114840"/>
            <a:ext cx="8229600" cy="838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pPr algn="ctr"/>
            <a:r>
              <a:rPr lang="en-US" dirty="0">
                <a:solidFill>
                  <a:schemeClr val="accent6"/>
                </a:solidFill>
              </a:rPr>
              <a:t>Lustgarten Foundation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49" y="260350"/>
            <a:ext cx="8153400" cy="673100"/>
          </a:xfrm>
        </p:spPr>
        <p:txBody>
          <a:bodyPr>
            <a:normAutofit/>
          </a:bodyPr>
          <a:lstStyle/>
          <a:p>
            <a:r>
              <a:rPr lang="en-US" sz="4000" dirty="0">
                <a:solidFill>
                  <a:schemeClr val="accent6"/>
                </a:solidFill>
              </a:rPr>
              <a:t>Additional Philanthropic Efforts</a:t>
            </a:r>
          </a:p>
        </p:txBody>
      </p:sp>
      <p:sp>
        <p:nvSpPr>
          <p:cNvPr id="4" name="Content Placeholder 3"/>
          <p:cNvSpPr>
            <a:spLocks noGrp="1"/>
          </p:cNvSpPr>
          <p:nvPr>
            <p:ph idx="1"/>
          </p:nvPr>
        </p:nvSpPr>
        <p:spPr>
          <a:xfrm>
            <a:off x="311149" y="1371601"/>
            <a:ext cx="8074195" cy="3021436"/>
          </a:xfrm>
        </p:spPr>
        <p:txBody>
          <a:bodyPr numCol="2">
            <a:normAutofit fontScale="92500" lnSpcReduction="10000"/>
          </a:bodyPr>
          <a:lstStyle/>
          <a:p>
            <a:r>
              <a:rPr lang="en-US" sz="1600" b="1" dirty="0">
                <a:solidFill>
                  <a:schemeClr val="accent6"/>
                </a:solidFill>
              </a:rPr>
              <a:t>Dance Marathon</a:t>
            </a:r>
            <a:r>
              <a:rPr lang="en-US" sz="1600" dirty="0">
                <a:solidFill>
                  <a:schemeClr val="accent6"/>
                </a:solidFill>
              </a:rPr>
              <a:t>- </a:t>
            </a:r>
            <a:r>
              <a:rPr lang="en-US" sz="1200" dirty="0">
                <a:solidFill>
                  <a:schemeClr val="accent6"/>
                </a:solidFill>
              </a:rPr>
              <a:t>Embrace the Children’s Foundation</a:t>
            </a:r>
          </a:p>
          <a:p>
            <a:r>
              <a:rPr lang="en-US" sz="1600" b="1" dirty="0">
                <a:solidFill>
                  <a:schemeClr val="accent6"/>
                </a:solidFill>
              </a:rPr>
              <a:t>Blood Drives</a:t>
            </a:r>
            <a:r>
              <a:rPr lang="en-US" sz="1600" dirty="0">
                <a:solidFill>
                  <a:schemeClr val="accent6"/>
                </a:solidFill>
              </a:rPr>
              <a:t>- </a:t>
            </a:r>
            <a:r>
              <a:rPr lang="en-US" sz="1200" dirty="0">
                <a:solidFill>
                  <a:schemeClr val="accent6"/>
                </a:solidFill>
              </a:rPr>
              <a:t>American Red Cross</a:t>
            </a:r>
          </a:p>
          <a:p>
            <a:r>
              <a:rPr lang="en-US" sz="1600" b="1" dirty="0">
                <a:solidFill>
                  <a:schemeClr val="accent6"/>
                </a:solidFill>
              </a:rPr>
              <a:t>Astra Zeneca Hope Lodge</a:t>
            </a:r>
            <a:r>
              <a:rPr lang="en-US" sz="1600" dirty="0">
                <a:solidFill>
                  <a:schemeClr val="accent6"/>
                </a:solidFill>
              </a:rPr>
              <a:t>- </a:t>
            </a:r>
            <a:r>
              <a:rPr lang="en-US" sz="1200" dirty="0">
                <a:solidFill>
                  <a:schemeClr val="accent6"/>
                </a:solidFill>
              </a:rPr>
              <a:t>National Cancer Society</a:t>
            </a:r>
          </a:p>
          <a:p>
            <a:r>
              <a:rPr lang="en-US" sz="1600" b="1" dirty="0">
                <a:solidFill>
                  <a:schemeClr val="accent6"/>
                </a:solidFill>
              </a:rPr>
              <a:t>Walk to End Alzheimer's</a:t>
            </a:r>
            <a:r>
              <a:rPr lang="en-US" sz="1600" dirty="0">
                <a:solidFill>
                  <a:schemeClr val="accent6"/>
                </a:solidFill>
              </a:rPr>
              <a:t>- </a:t>
            </a:r>
            <a:r>
              <a:rPr lang="en-US" sz="1100" dirty="0">
                <a:solidFill>
                  <a:schemeClr val="accent6"/>
                </a:solidFill>
              </a:rPr>
              <a:t>Alzheimer's Association</a:t>
            </a:r>
          </a:p>
          <a:p>
            <a:r>
              <a:rPr lang="en-US" sz="1600" b="1" dirty="0">
                <a:solidFill>
                  <a:schemeClr val="accent6"/>
                </a:solidFill>
              </a:rPr>
              <a:t>Parkinson's Unity Walk</a:t>
            </a:r>
            <a:r>
              <a:rPr lang="en-US" sz="1600" dirty="0">
                <a:solidFill>
                  <a:schemeClr val="accent6"/>
                </a:solidFill>
              </a:rPr>
              <a:t>- </a:t>
            </a:r>
            <a:r>
              <a:rPr lang="en-US" sz="1100" dirty="0">
                <a:solidFill>
                  <a:schemeClr val="accent6"/>
                </a:solidFill>
              </a:rPr>
              <a:t>The American Parkinson's Disease Association </a:t>
            </a:r>
            <a:endParaRPr lang="en-US" sz="1600" dirty="0">
              <a:solidFill>
                <a:schemeClr val="accent6"/>
              </a:solidFill>
            </a:endParaRPr>
          </a:p>
          <a:p>
            <a:r>
              <a:rPr lang="en-US" sz="1600" b="1" dirty="0">
                <a:solidFill>
                  <a:schemeClr val="accent6"/>
                </a:solidFill>
              </a:rPr>
              <a:t>World AIDS Day</a:t>
            </a:r>
            <a:r>
              <a:rPr lang="en-US" sz="1600" dirty="0">
                <a:solidFill>
                  <a:schemeClr val="accent6"/>
                </a:solidFill>
              </a:rPr>
              <a:t>- </a:t>
            </a:r>
            <a:r>
              <a:rPr lang="en-US" sz="1200" dirty="0">
                <a:solidFill>
                  <a:schemeClr val="accent6"/>
                </a:solidFill>
              </a:rPr>
              <a:t>World Health Organization</a:t>
            </a:r>
            <a:endParaRPr lang="en-US" sz="1600" b="1" dirty="0">
              <a:solidFill>
                <a:schemeClr val="accent6"/>
              </a:solidFill>
            </a:endParaRPr>
          </a:p>
          <a:p>
            <a:r>
              <a:rPr lang="en-US" sz="1600" b="1" dirty="0">
                <a:solidFill>
                  <a:schemeClr val="accent6"/>
                </a:solidFill>
              </a:rPr>
              <a:t>Relay for Life</a:t>
            </a:r>
            <a:r>
              <a:rPr lang="en-US" sz="1600" dirty="0">
                <a:solidFill>
                  <a:schemeClr val="accent6"/>
                </a:solidFill>
              </a:rPr>
              <a:t>- </a:t>
            </a:r>
            <a:r>
              <a:rPr lang="en-US" sz="1200" dirty="0">
                <a:solidFill>
                  <a:schemeClr val="accent6"/>
                </a:solidFill>
              </a:rPr>
              <a:t>National Cancer Society</a:t>
            </a:r>
            <a:endParaRPr lang="en-US" sz="1600" b="1" dirty="0">
              <a:solidFill>
                <a:schemeClr val="accent6"/>
              </a:solidFill>
            </a:endParaRPr>
          </a:p>
          <a:p>
            <a:r>
              <a:rPr lang="en-US" sz="1600" b="1" dirty="0">
                <a:solidFill>
                  <a:schemeClr val="accent6"/>
                </a:solidFill>
              </a:rPr>
              <a:t>Adopt-a-Road- </a:t>
            </a:r>
          </a:p>
          <a:p>
            <a:r>
              <a:rPr lang="en-US" sz="1600" b="1" dirty="0">
                <a:solidFill>
                  <a:schemeClr val="accent6"/>
                </a:solidFill>
              </a:rPr>
              <a:t>AHA Heart Walk- </a:t>
            </a:r>
            <a:r>
              <a:rPr lang="en-US" sz="1100" dirty="0">
                <a:solidFill>
                  <a:schemeClr val="accent6"/>
                </a:solidFill>
              </a:rPr>
              <a:t>American Heart Association</a:t>
            </a:r>
            <a:endParaRPr lang="en-US" sz="1600" dirty="0">
              <a:solidFill>
                <a:schemeClr val="accent6"/>
              </a:solidFill>
            </a:endParaRPr>
          </a:p>
          <a:p>
            <a:r>
              <a:rPr lang="en-US" sz="1600" b="1" dirty="0">
                <a:solidFill>
                  <a:schemeClr val="accent6"/>
                </a:solidFill>
              </a:rPr>
              <a:t>Race for the Cure- </a:t>
            </a:r>
            <a:r>
              <a:rPr lang="en-US" sz="1200" dirty="0">
                <a:solidFill>
                  <a:schemeClr val="accent6"/>
                </a:solidFill>
              </a:rPr>
              <a:t> Susan G. Komen Foundation</a:t>
            </a:r>
          </a:p>
          <a:p>
            <a:r>
              <a:rPr lang="en-US" sz="1600" b="1" dirty="0">
                <a:solidFill>
                  <a:schemeClr val="accent6"/>
                </a:solidFill>
              </a:rPr>
              <a:t>Nick K 5K</a:t>
            </a:r>
            <a:endParaRPr lang="en-US" sz="1200" dirty="0">
              <a:solidFill>
                <a:schemeClr val="accent6"/>
              </a:solidFill>
            </a:endParaRPr>
          </a:p>
        </p:txBody>
      </p:sp>
      <p:cxnSp>
        <p:nvCxnSpPr>
          <p:cNvPr id="7" name="Straight Connector 6"/>
          <p:cNvCxnSpPr/>
          <p:nvPr/>
        </p:nvCxnSpPr>
        <p:spPr>
          <a:xfrm>
            <a:off x="608918"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4369964"/>
            <a:ext cx="4423175" cy="24880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673100"/>
          </a:xfrm>
        </p:spPr>
        <p:txBody>
          <a:bodyPr>
            <a:normAutofit/>
          </a:bodyPr>
          <a:lstStyle/>
          <a:p>
            <a:r>
              <a:rPr lang="en-US" sz="4000" dirty="0"/>
              <a:t>Professional Events</a:t>
            </a:r>
          </a:p>
        </p:txBody>
      </p:sp>
      <p:sp>
        <p:nvSpPr>
          <p:cNvPr id="4" name="Content Placeholder 3"/>
          <p:cNvSpPr>
            <a:spLocks noGrp="1"/>
          </p:cNvSpPr>
          <p:nvPr>
            <p:ph idx="1"/>
          </p:nvPr>
        </p:nvSpPr>
        <p:spPr>
          <a:xfrm>
            <a:off x="304800" y="1524000"/>
            <a:ext cx="4267200" cy="4678363"/>
          </a:xfrm>
        </p:spPr>
        <p:txBody>
          <a:bodyPr>
            <a:normAutofit/>
          </a:bodyPr>
          <a:lstStyle/>
          <a:p>
            <a:r>
              <a:rPr lang="en-US" sz="2000" dirty="0">
                <a:solidFill>
                  <a:schemeClr val="accent6"/>
                </a:solidFill>
              </a:rPr>
              <a:t>Free Live Continuing Education Courses</a:t>
            </a:r>
          </a:p>
          <a:p>
            <a:r>
              <a:rPr lang="en-US" sz="2000" dirty="0">
                <a:solidFill>
                  <a:schemeClr val="accent6"/>
                </a:solidFill>
              </a:rPr>
              <a:t>Mock Interview Workshops</a:t>
            </a:r>
          </a:p>
          <a:p>
            <a:r>
              <a:rPr lang="en-US" sz="2000" dirty="0">
                <a:solidFill>
                  <a:schemeClr val="accent6"/>
                </a:solidFill>
              </a:rPr>
              <a:t>Assistance with preparation for Mid-Year Conference</a:t>
            </a:r>
          </a:p>
          <a:p>
            <a:r>
              <a:rPr lang="en-US" sz="2000" dirty="0">
                <a:solidFill>
                  <a:schemeClr val="accent6"/>
                </a:solidFill>
              </a:rPr>
              <a:t>Mentorship Program</a:t>
            </a:r>
          </a:p>
          <a:p>
            <a:r>
              <a:rPr lang="en-US" sz="2000" dirty="0">
                <a:solidFill>
                  <a:schemeClr val="accent6"/>
                </a:solidFill>
              </a:rPr>
              <a:t>Chapter Formals </a:t>
            </a:r>
          </a:p>
          <a:p>
            <a:r>
              <a:rPr lang="en-US" sz="2000" dirty="0">
                <a:solidFill>
                  <a:schemeClr val="accent6"/>
                </a:solidFill>
              </a:rPr>
              <a:t>Resume, CV, &amp; Cover Letter Editing</a:t>
            </a:r>
          </a:p>
          <a:p>
            <a:endParaRPr lang="en-US" sz="2000" dirty="0">
              <a:solidFill>
                <a:schemeClr val="accent6"/>
              </a:solidFill>
            </a:endParaRPr>
          </a:p>
          <a:p>
            <a:endParaRPr lang="en-US" sz="1800" dirty="0"/>
          </a:p>
        </p:txBody>
      </p:sp>
      <p:pic>
        <p:nvPicPr>
          <p:cNvPr id="10242" name="Picture 2" descr="https://sphotos-a.xx.fbcdn.net/hphotos-snc7/s720x720/376956_589902679200_651887563_n.jpg"/>
          <p:cNvPicPr>
            <a:picLocks noChangeAspect="1" noChangeArrowheads="1"/>
          </p:cNvPicPr>
          <p:nvPr/>
        </p:nvPicPr>
        <p:blipFill>
          <a:blip r:embed="rId2" cstate="print"/>
          <a:srcRect/>
          <a:stretch>
            <a:fillRect/>
          </a:stretch>
        </p:blipFill>
        <p:spPr bwMode="auto">
          <a:xfrm>
            <a:off x="5011413" y="4038600"/>
            <a:ext cx="3047999" cy="228600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7" name="Straight Connector 6"/>
          <p:cNvCxnSpPr/>
          <p:nvPr/>
        </p:nvCxnSpPr>
        <p:spPr>
          <a:xfrm>
            <a:off x="608918"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8113" y="1104900"/>
            <a:ext cx="2514600" cy="2514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69480" cy="700722"/>
          </a:xfrm>
        </p:spPr>
        <p:txBody>
          <a:bodyPr>
            <a:normAutofit/>
          </a:bodyPr>
          <a:lstStyle/>
          <a:p>
            <a:r>
              <a:rPr lang="en-US" dirty="0">
                <a:solidFill>
                  <a:schemeClr val="accent6"/>
                </a:solidFill>
              </a:rPr>
              <a:t>Awards and Scholarships</a:t>
            </a:r>
          </a:p>
        </p:txBody>
      </p:sp>
      <p:sp>
        <p:nvSpPr>
          <p:cNvPr id="4" name="Content Placeholder 3"/>
          <p:cNvSpPr>
            <a:spLocks noGrp="1"/>
          </p:cNvSpPr>
          <p:nvPr>
            <p:ph sz="half" idx="1"/>
          </p:nvPr>
        </p:nvSpPr>
        <p:spPr>
          <a:xfrm>
            <a:off x="257418" y="2015210"/>
            <a:ext cx="3360420" cy="3081970"/>
          </a:xfrm>
        </p:spPr>
        <p:txBody>
          <a:bodyPr/>
          <a:lstStyle/>
          <a:p>
            <a:r>
              <a:rPr lang="en-US" dirty="0">
                <a:solidFill>
                  <a:schemeClr val="accent6"/>
                </a:solidFill>
              </a:rPr>
              <a:t>E.G. Sless Scholarship</a:t>
            </a:r>
          </a:p>
          <a:p>
            <a:r>
              <a:rPr lang="en-US" dirty="0">
                <a:solidFill>
                  <a:schemeClr val="accent6"/>
                </a:solidFill>
              </a:rPr>
              <a:t>Jeff Levy Scholarship</a:t>
            </a:r>
          </a:p>
          <a:p>
            <a:r>
              <a:rPr lang="en-US" dirty="0">
                <a:solidFill>
                  <a:schemeClr val="accent6"/>
                </a:solidFill>
              </a:rPr>
              <a:t>Jay Pollock Scholarship</a:t>
            </a:r>
          </a:p>
          <a:p>
            <a:r>
              <a:rPr lang="en-US" dirty="0">
                <a:solidFill>
                  <a:schemeClr val="accent6"/>
                </a:solidFill>
              </a:rPr>
              <a:t>Sandra J. Williams Scholarship</a:t>
            </a:r>
          </a:p>
          <a:p>
            <a:r>
              <a:rPr lang="en-US" dirty="0">
                <a:solidFill>
                  <a:schemeClr val="accent6"/>
                </a:solidFill>
              </a:rPr>
              <a:t>Ernie Jacobson Scholarship</a:t>
            </a:r>
          </a:p>
          <a:p>
            <a:endParaRPr lang="en-US" dirty="0"/>
          </a:p>
        </p:txBody>
      </p:sp>
      <p:sp>
        <p:nvSpPr>
          <p:cNvPr id="5" name="Content Placeholder 4"/>
          <p:cNvSpPr>
            <a:spLocks noGrp="1"/>
          </p:cNvSpPr>
          <p:nvPr>
            <p:ph sz="half" idx="2"/>
          </p:nvPr>
        </p:nvSpPr>
        <p:spPr>
          <a:xfrm>
            <a:off x="4161472" y="2046013"/>
            <a:ext cx="3360420" cy="4351337"/>
          </a:xfrm>
        </p:spPr>
        <p:txBody>
          <a:bodyPr/>
          <a:lstStyle/>
          <a:p>
            <a:r>
              <a:rPr lang="en-US" dirty="0">
                <a:solidFill>
                  <a:schemeClr val="accent6"/>
                </a:solidFill>
              </a:rPr>
              <a:t>E.G. Sless Graduate Award</a:t>
            </a:r>
          </a:p>
          <a:p>
            <a:r>
              <a:rPr lang="en-US" dirty="0">
                <a:solidFill>
                  <a:schemeClr val="accent6"/>
                </a:solidFill>
              </a:rPr>
              <a:t>Simon Sless Undergraduate Award</a:t>
            </a:r>
          </a:p>
          <a:p>
            <a:r>
              <a:rPr lang="en-US" dirty="0">
                <a:solidFill>
                  <a:schemeClr val="accent6"/>
                </a:solidFill>
              </a:rPr>
              <a:t>Community Service Award</a:t>
            </a:r>
          </a:p>
          <a:p>
            <a:r>
              <a:rPr lang="en-US" dirty="0">
                <a:solidFill>
                  <a:schemeClr val="accent6"/>
                </a:solidFill>
              </a:rPr>
              <a:t>Meritorious Award </a:t>
            </a:r>
          </a:p>
          <a:p>
            <a:r>
              <a:rPr lang="en-US" dirty="0">
                <a:solidFill>
                  <a:schemeClr val="accent6"/>
                </a:solidFill>
              </a:rPr>
              <a:t>Achievement Award</a:t>
            </a:r>
          </a:p>
          <a:p>
            <a:r>
              <a:rPr lang="en-US" dirty="0">
                <a:solidFill>
                  <a:schemeClr val="accent6"/>
                </a:solidFill>
              </a:rPr>
              <a:t>Order of the Double Star</a:t>
            </a:r>
          </a:p>
          <a:p>
            <a:endParaRPr lang="en-US" dirty="0"/>
          </a:p>
          <a:p>
            <a:endParaRPr lang="en-US" dirty="0"/>
          </a:p>
        </p:txBody>
      </p:sp>
      <p:cxnSp>
        <p:nvCxnSpPr>
          <p:cNvPr id="6" name="Straight Connector 5"/>
          <p:cNvCxnSpPr/>
          <p:nvPr/>
        </p:nvCxnSpPr>
        <p:spPr>
          <a:xfrm>
            <a:off x="228600"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sp>
        <p:nvSpPr>
          <p:cNvPr id="3" name="TextBox 2"/>
          <p:cNvSpPr txBox="1"/>
          <p:nvPr/>
        </p:nvSpPr>
        <p:spPr>
          <a:xfrm>
            <a:off x="342657" y="1122683"/>
            <a:ext cx="7183997" cy="923330"/>
          </a:xfrm>
          <a:prstGeom prst="rect">
            <a:avLst/>
          </a:prstGeom>
          <a:noFill/>
        </p:spPr>
        <p:txBody>
          <a:bodyPr wrap="square" rtlCol="0">
            <a:spAutoFit/>
          </a:bodyPr>
          <a:lstStyle/>
          <a:p>
            <a:pPr algn="ctr"/>
            <a:r>
              <a:rPr lang="en-US" dirty="0">
                <a:solidFill>
                  <a:schemeClr val="accent6"/>
                </a:solidFill>
              </a:rPr>
              <a:t>The Alpha Zeta Omega scholarship and awards program supports members for their dynamic leadership, service, chapter excellence and financial need.  </a:t>
            </a:r>
          </a:p>
        </p:txBody>
      </p:sp>
      <p:pic>
        <p:nvPicPr>
          <p:cNvPr id="1030" name="Picture 6" descr="Image may contain: 10 people, including Jared Stroud, Nikole Shpilfogel, Bruce Strell, Karli Anne Boniello, Mallory Jade, Tan Carlin and Katelyn Harrison, people smiling, people standing, wedding and in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814" y="4467781"/>
            <a:ext cx="3563896" cy="2375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071"/>
            <a:ext cx="7269480" cy="1325562"/>
          </a:xfrm>
        </p:spPr>
        <p:txBody>
          <a:bodyPr/>
          <a:lstStyle/>
          <a:p>
            <a:r>
              <a:rPr lang="en-US" dirty="0">
                <a:solidFill>
                  <a:schemeClr val="accent6"/>
                </a:solidFill>
                <a:cs typeface="Arial" panose="020B0604020202020204" pitchFamily="34" charset="0"/>
              </a:rPr>
              <a:t>Alpha Zeta Omega is…</a:t>
            </a:r>
          </a:p>
        </p:txBody>
      </p:sp>
      <p:sp>
        <p:nvSpPr>
          <p:cNvPr id="3" name="Content Placeholder 2"/>
          <p:cNvSpPr>
            <a:spLocks noGrp="1"/>
          </p:cNvSpPr>
          <p:nvPr>
            <p:ph idx="1"/>
          </p:nvPr>
        </p:nvSpPr>
        <p:spPr>
          <a:xfrm>
            <a:off x="716280" y="1600200"/>
            <a:ext cx="6446520" cy="4351337"/>
          </a:xfrm>
        </p:spPr>
        <p:txBody>
          <a:bodyPr/>
          <a:lstStyle/>
          <a:p>
            <a:pPr>
              <a:buNone/>
            </a:pPr>
            <a:r>
              <a:rPr lang="en-US" sz="2400" dirty="0">
                <a:solidFill>
                  <a:schemeClr val="accent6"/>
                </a:solidFill>
                <a:cs typeface="Arial" panose="020B0604020202020204" pitchFamily="34" charset="0"/>
              </a:rPr>
              <a:t>A pharmaceutical fraternity composed of Pharmacists and Undergraduates in pharmacy selected on the basis of character, fellowship, and scholarship. </a:t>
            </a:r>
            <a:endParaRPr lang="en-US" dirty="0"/>
          </a:p>
          <a:p>
            <a:pPr>
              <a:buNone/>
            </a:pPr>
            <a:endParaRPr lang="en-US" dirty="0"/>
          </a:p>
        </p:txBody>
      </p:sp>
      <p:pic>
        <p:nvPicPr>
          <p:cNvPr id="21506" name="Picture 2" descr="https://www.scriptcare.com/marketing/Assets/rx_symbol_3.jpg"/>
          <p:cNvPicPr>
            <a:picLocks noChangeAspect="1" noChangeArrowheads="1"/>
          </p:cNvPicPr>
          <p:nvPr/>
        </p:nvPicPr>
        <p:blipFill>
          <a:blip r:embed="rId2" cstate="print"/>
          <a:srcRect/>
          <a:stretch>
            <a:fillRect/>
          </a:stretch>
        </p:blipFill>
        <p:spPr bwMode="auto">
          <a:xfrm>
            <a:off x="5562600" y="3962400"/>
            <a:ext cx="2428875" cy="2428875"/>
          </a:xfrm>
          <a:prstGeom prst="rect">
            <a:avLst/>
          </a:prstGeom>
          <a:noFill/>
          <a:effectLst>
            <a:softEdge rad="63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6" name="Straight Connector 5"/>
          <p:cNvCxnSpPr/>
          <p:nvPr/>
        </p:nvCxnSpPr>
        <p:spPr>
          <a:xfrm>
            <a:off x="716280" y="1447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199" y="3505200"/>
            <a:ext cx="4711531" cy="3139321"/>
          </a:xfrm>
          <a:prstGeom prst="rect">
            <a:avLst/>
          </a:prstGeom>
          <a:noFill/>
        </p:spPr>
        <p:txBody>
          <a:bodyPr wrap="square" rtlCol="0">
            <a:spAutoFit/>
          </a:bodyPr>
          <a:lstStyle/>
          <a:p>
            <a:r>
              <a:rPr lang="en-US" dirty="0"/>
              <a:t>Jonathan McLachlan</a:t>
            </a:r>
          </a:p>
          <a:p>
            <a:r>
              <a:rPr lang="en-US" dirty="0"/>
              <a:t>	Supreme Directorum</a:t>
            </a:r>
          </a:p>
          <a:p>
            <a:r>
              <a:rPr lang="en-US" dirty="0"/>
              <a:t>	</a:t>
            </a:r>
            <a:r>
              <a:rPr lang="en-US" dirty="0">
                <a:hlinkClick r:id="rId4"/>
              </a:rPr>
              <a:t>rxjmak@gmail.com</a:t>
            </a:r>
            <a:r>
              <a:rPr lang="en-US" dirty="0"/>
              <a:t> </a:t>
            </a:r>
          </a:p>
          <a:p>
            <a:endParaRPr lang="en-US" dirty="0"/>
          </a:p>
          <a:p>
            <a:r>
              <a:rPr lang="en-US" dirty="0"/>
              <a:t>Nicole </a:t>
            </a:r>
            <a:r>
              <a:rPr lang="en-US" dirty="0" err="1"/>
              <a:t>Saracino</a:t>
            </a:r>
            <a:endParaRPr lang="en-US" dirty="0"/>
          </a:p>
          <a:p>
            <a:r>
              <a:rPr lang="en-US" dirty="0"/>
              <a:t>	Supreme 1</a:t>
            </a:r>
            <a:r>
              <a:rPr lang="en-US" baseline="30000" dirty="0"/>
              <a:t>st</a:t>
            </a:r>
            <a:r>
              <a:rPr lang="en-US" dirty="0"/>
              <a:t> Sub-Directorum</a:t>
            </a:r>
          </a:p>
          <a:p>
            <a:r>
              <a:rPr lang="en-US" dirty="0"/>
              <a:t>	</a:t>
            </a:r>
            <a:r>
              <a:rPr lang="en-US" dirty="0">
                <a:hlinkClick r:id="rId5"/>
              </a:rPr>
              <a:t>nsaracino4@gmail.com</a:t>
            </a:r>
            <a:r>
              <a:rPr lang="en-US" dirty="0"/>
              <a:t> </a:t>
            </a:r>
          </a:p>
          <a:p>
            <a:endParaRPr lang="en-US" dirty="0"/>
          </a:p>
          <a:p>
            <a:r>
              <a:rPr lang="en-US" dirty="0"/>
              <a:t>Adam Schweitzer</a:t>
            </a:r>
          </a:p>
          <a:p>
            <a:r>
              <a:rPr lang="en-US" dirty="0"/>
              <a:t>	Supreme 2</a:t>
            </a:r>
            <a:r>
              <a:rPr lang="en-US" baseline="30000" dirty="0"/>
              <a:t>nd</a:t>
            </a:r>
            <a:r>
              <a:rPr lang="en-US" dirty="0"/>
              <a:t> Sub-Directorum</a:t>
            </a:r>
          </a:p>
          <a:p>
            <a:r>
              <a:rPr lang="en-US" dirty="0"/>
              <a:t>	</a:t>
            </a:r>
            <a:r>
              <a:rPr lang="en-US" dirty="0">
                <a:hlinkClick r:id="rId6"/>
              </a:rPr>
              <a:t>azoadam@gmail.com</a:t>
            </a: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69480" cy="700722"/>
          </a:xfrm>
        </p:spPr>
        <p:txBody>
          <a:bodyPr>
            <a:normAutofit/>
          </a:bodyPr>
          <a:lstStyle/>
          <a:p>
            <a:r>
              <a:rPr lang="en-US" dirty="0">
                <a:solidFill>
                  <a:schemeClr val="accent6"/>
                </a:solidFill>
              </a:rPr>
              <a:t>Advocacy</a:t>
            </a:r>
          </a:p>
        </p:txBody>
      </p:sp>
      <p:cxnSp>
        <p:nvCxnSpPr>
          <p:cNvPr id="6" name="Straight Connector 5"/>
          <p:cNvCxnSpPr/>
          <p:nvPr/>
        </p:nvCxnSpPr>
        <p:spPr>
          <a:xfrm>
            <a:off x="228600"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sp>
        <p:nvSpPr>
          <p:cNvPr id="3" name="TextBox 2"/>
          <p:cNvSpPr txBox="1"/>
          <p:nvPr/>
        </p:nvSpPr>
        <p:spPr>
          <a:xfrm>
            <a:off x="342657" y="1122683"/>
            <a:ext cx="7183997" cy="1815882"/>
          </a:xfrm>
          <a:prstGeom prst="rect">
            <a:avLst/>
          </a:prstGeom>
          <a:noFill/>
        </p:spPr>
        <p:txBody>
          <a:bodyPr wrap="square" rtlCol="0">
            <a:spAutoFit/>
          </a:bodyPr>
          <a:lstStyle/>
          <a:p>
            <a:pPr algn="ctr"/>
            <a:r>
              <a:rPr lang="en-US" sz="1600" dirty="0">
                <a:solidFill>
                  <a:schemeClr val="accent6"/>
                </a:solidFill>
              </a:rPr>
              <a:t>Alpha Zeta Omega supports the profession of Pharmacy through their Advocacy program as well as by passing yearly National Resolutions in which Alpha Zeta Omega takes a stance on current pharmaceutical topics. The Advocacy Committee promotes efforts on bringing awareness to issues within the profession of pharmacy, guides the Fraternity's national efforts around federal pharmacy bills, and assists Chapters on their local advocacy initiatives.</a:t>
            </a:r>
          </a:p>
        </p:txBody>
      </p:sp>
      <p:sp>
        <p:nvSpPr>
          <p:cNvPr id="4" name="TextBox 3"/>
          <p:cNvSpPr txBox="1"/>
          <p:nvPr/>
        </p:nvSpPr>
        <p:spPr>
          <a:xfrm>
            <a:off x="342657" y="3505200"/>
            <a:ext cx="4229343"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6"/>
                </a:solidFill>
              </a:rPr>
              <a:t>Participation in local legislature days</a:t>
            </a:r>
          </a:p>
          <a:p>
            <a:pPr marL="285750" indent="-285750">
              <a:buFont typeface="Arial" panose="020B0604020202020204" pitchFamily="34" charset="0"/>
              <a:buChar char="•"/>
            </a:pPr>
            <a:r>
              <a:rPr lang="en-US" sz="2000" dirty="0">
                <a:solidFill>
                  <a:schemeClr val="accent6"/>
                </a:solidFill>
              </a:rPr>
              <a:t>Drug buy-back programs</a:t>
            </a:r>
          </a:p>
          <a:p>
            <a:pPr marL="285750" indent="-285750">
              <a:buFont typeface="Arial" panose="020B0604020202020204" pitchFamily="34" charset="0"/>
              <a:buChar char="•"/>
            </a:pPr>
            <a:r>
              <a:rPr lang="en-US" sz="2000" dirty="0">
                <a:solidFill>
                  <a:schemeClr val="accent6"/>
                </a:solidFill>
              </a:rPr>
              <a:t>Opioid epidemic outreach</a:t>
            </a:r>
          </a:p>
          <a:p>
            <a:pPr marL="285750" indent="-285750">
              <a:buFont typeface="Arial" panose="020B0604020202020204" pitchFamily="34" charset="0"/>
              <a:buChar char="•"/>
            </a:pPr>
            <a:r>
              <a:rPr lang="en-US" sz="2000" dirty="0">
                <a:solidFill>
                  <a:schemeClr val="accent6"/>
                </a:solidFill>
              </a:rPr>
              <a:t>Promotion of pharmacy initiatives</a:t>
            </a:r>
          </a:p>
          <a:p>
            <a:pPr marL="285750" indent="-285750">
              <a:buFont typeface="Arial" panose="020B0604020202020204" pitchFamily="34" charset="0"/>
              <a:buChar char="•"/>
            </a:pPr>
            <a:r>
              <a:rPr lang="en-US" sz="2000" dirty="0">
                <a:solidFill>
                  <a:schemeClr val="accent6"/>
                </a:solidFill>
              </a:rPr>
              <a:t>Participation in community health fair events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994447"/>
            <a:ext cx="3849325" cy="3089590"/>
          </a:xfrm>
          <a:prstGeom prst="rect">
            <a:avLst/>
          </a:prstGeom>
        </p:spPr>
      </p:pic>
    </p:spTree>
    <p:extLst>
      <p:ext uri="{BB962C8B-B14F-4D97-AF65-F5344CB8AC3E}">
        <p14:creationId xmlns:p14="http://schemas.microsoft.com/office/powerpoint/2010/main" val="357255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69480" cy="700722"/>
          </a:xfrm>
        </p:spPr>
        <p:txBody>
          <a:bodyPr>
            <a:normAutofit/>
          </a:bodyPr>
          <a:lstStyle/>
          <a:p>
            <a:r>
              <a:rPr lang="en-US" dirty="0">
                <a:solidFill>
                  <a:schemeClr val="accent6"/>
                </a:solidFill>
              </a:rPr>
              <a:t>Professional Resources</a:t>
            </a:r>
          </a:p>
        </p:txBody>
      </p:sp>
      <p:cxnSp>
        <p:nvCxnSpPr>
          <p:cNvPr id="6" name="Straight Connector 5"/>
          <p:cNvCxnSpPr/>
          <p:nvPr/>
        </p:nvCxnSpPr>
        <p:spPr>
          <a:xfrm>
            <a:off x="228600"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sp>
        <p:nvSpPr>
          <p:cNvPr id="3" name="TextBox 2"/>
          <p:cNvSpPr txBox="1"/>
          <p:nvPr/>
        </p:nvSpPr>
        <p:spPr>
          <a:xfrm>
            <a:off x="342657" y="1122683"/>
            <a:ext cx="7183997" cy="5647700"/>
          </a:xfrm>
          <a:prstGeom prst="rect">
            <a:avLst/>
          </a:prstGeom>
          <a:noFill/>
        </p:spPr>
        <p:txBody>
          <a:bodyPr wrap="square" rtlCol="0">
            <a:spAutoFit/>
          </a:bodyPr>
          <a:lstStyle/>
          <a:p>
            <a:pPr marL="285750" indent="-285750">
              <a:buFont typeface="Arial" panose="020B0604020202020204" pitchFamily="34" charset="0"/>
              <a:buChar char="•"/>
            </a:pPr>
            <a:r>
              <a:rPr lang="en-US" dirty="0"/>
              <a:t>A</a:t>
            </a:r>
            <a:r>
              <a:rPr lang="en-US" dirty="0">
                <a:solidFill>
                  <a:schemeClr val="accent6"/>
                </a:solidFill>
              </a:rPr>
              <a:t>lpha Zeta Omega hold its members to a high standard of scholastic responsibility</a:t>
            </a:r>
          </a:p>
          <a:p>
            <a:endParaRPr lang="en-US" dirty="0">
              <a:solidFill>
                <a:schemeClr val="accent6"/>
              </a:solidFill>
            </a:endParaRPr>
          </a:p>
          <a:p>
            <a:pPr marL="285750" indent="-285750">
              <a:buFont typeface="Arial" panose="020B0604020202020204" pitchFamily="34" charset="0"/>
              <a:buChar char="•"/>
            </a:pPr>
            <a:r>
              <a:rPr lang="en-US" dirty="0">
                <a:solidFill>
                  <a:schemeClr val="accent6"/>
                </a:solidFill>
              </a:rPr>
              <a:t>We support professional development through our Mentorship Program</a:t>
            </a:r>
          </a:p>
          <a:p>
            <a:pPr marL="742950" lvl="1" indent="-285750">
              <a:buFont typeface="Arial" panose="020B0604020202020204" pitchFamily="34" charset="0"/>
              <a:buChar char="•"/>
            </a:pPr>
            <a:r>
              <a:rPr lang="en-US" sz="1600" dirty="0">
                <a:solidFill>
                  <a:schemeClr val="accent6"/>
                </a:solidFill>
              </a:rPr>
              <a:t>CV/Resume workshops</a:t>
            </a:r>
          </a:p>
          <a:p>
            <a:pPr marL="742950" lvl="1" indent="-285750">
              <a:buFont typeface="Arial" panose="020B0604020202020204" pitchFamily="34" charset="0"/>
              <a:buChar char="•"/>
            </a:pPr>
            <a:r>
              <a:rPr lang="en-US" sz="1600" dirty="0">
                <a:solidFill>
                  <a:schemeClr val="accent6"/>
                </a:solidFill>
              </a:rPr>
              <a:t>Cover letter editing</a:t>
            </a:r>
          </a:p>
          <a:p>
            <a:pPr marL="742950" lvl="1" indent="-285750">
              <a:buFont typeface="Arial" panose="020B0604020202020204" pitchFamily="34" charset="0"/>
              <a:buChar char="•"/>
            </a:pPr>
            <a:r>
              <a:rPr lang="en-US" sz="1600" dirty="0">
                <a:solidFill>
                  <a:schemeClr val="accent6"/>
                </a:solidFill>
              </a:rPr>
              <a:t>Assistance with preparing for Mid Year</a:t>
            </a:r>
          </a:p>
          <a:p>
            <a:pPr marL="285750" indent="-285750">
              <a:buFont typeface="Arial" panose="020B0604020202020204" pitchFamily="34" charset="0"/>
              <a:buChar char="•"/>
            </a:pPr>
            <a:endParaRPr lang="en-US" dirty="0">
              <a:solidFill>
                <a:schemeClr val="accent6"/>
              </a:solidFill>
            </a:endParaRPr>
          </a:p>
          <a:p>
            <a:pPr marL="285750" indent="-285750">
              <a:buFont typeface="Arial" panose="020B0604020202020204" pitchFamily="34" charset="0"/>
              <a:buChar char="•"/>
            </a:pPr>
            <a:r>
              <a:rPr lang="en-US" dirty="0">
                <a:solidFill>
                  <a:schemeClr val="accent6"/>
                </a:solidFill>
              </a:rPr>
              <a:t>We offer at least 8 credits of Live Continuing Education through Webinars throughout each year </a:t>
            </a:r>
          </a:p>
          <a:p>
            <a:pPr marL="742950" lvl="1" indent="-285750">
              <a:buFont typeface="Arial" panose="020B0604020202020204" pitchFamily="34" charset="0"/>
              <a:buChar char="•"/>
            </a:pPr>
            <a:r>
              <a:rPr lang="en-US" sz="1600" dirty="0">
                <a:solidFill>
                  <a:schemeClr val="accent6"/>
                </a:solidFill>
              </a:rPr>
              <a:t>2020-2021 we are offering 16 Live CE events</a:t>
            </a:r>
          </a:p>
          <a:p>
            <a:pPr marL="285750" indent="-285750">
              <a:buFont typeface="Arial" panose="020B0604020202020204" pitchFamily="34" charset="0"/>
              <a:buChar char="•"/>
            </a:pPr>
            <a:endParaRPr lang="en-US" dirty="0">
              <a:solidFill>
                <a:schemeClr val="accent6"/>
              </a:solidFill>
            </a:endParaRPr>
          </a:p>
          <a:p>
            <a:pPr marL="285750" indent="-285750">
              <a:buFont typeface="Arial" panose="020B0604020202020204" pitchFamily="34" charset="0"/>
              <a:buChar char="•"/>
            </a:pPr>
            <a:r>
              <a:rPr lang="en-US" dirty="0">
                <a:solidFill>
                  <a:schemeClr val="accent6"/>
                </a:solidFill>
              </a:rPr>
              <a:t>4 additional Continuing Education Credits are offered Live at our Bi-annual Conventions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sz="100" dirty="0"/>
          </a:p>
        </p:txBody>
      </p:sp>
    </p:spTree>
    <p:extLst>
      <p:ext uri="{BB962C8B-B14F-4D97-AF65-F5344CB8AC3E}">
        <p14:creationId xmlns:p14="http://schemas.microsoft.com/office/powerpoint/2010/main" val="4223255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69480" cy="700722"/>
          </a:xfrm>
        </p:spPr>
        <p:txBody>
          <a:bodyPr>
            <a:normAutofit/>
          </a:bodyPr>
          <a:lstStyle/>
          <a:p>
            <a:r>
              <a:rPr lang="en-US" dirty="0">
                <a:solidFill>
                  <a:schemeClr val="accent6"/>
                </a:solidFill>
              </a:rPr>
              <a:t>Leadership Opportunities</a:t>
            </a:r>
          </a:p>
        </p:txBody>
      </p:sp>
      <p:cxnSp>
        <p:nvCxnSpPr>
          <p:cNvPr id="6" name="Straight Connector 5"/>
          <p:cNvCxnSpPr/>
          <p:nvPr/>
        </p:nvCxnSpPr>
        <p:spPr>
          <a:xfrm>
            <a:off x="228600"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sp>
        <p:nvSpPr>
          <p:cNvPr id="3" name="TextBox 2"/>
          <p:cNvSpPr txBox="1"/>
          <p:nvPr/>
        </p:nvSpPr>
        <p:spPr>
          <a:xfrm>
            <a:off x="342657" y="1122683"/>
            <a:ext cx="3086343" cy="19082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solidFill>
              </a:rPr>
              <a:t>Chapter</a:t>
            </a:r>
          </a:p>
          <a:p>
            <a:pPr marL="742950" lvl="1" indent="-285750">
              <a:buFont typeface="Arial" panose="020B0604020202020204" pitchFamily="34" charset="0"/>
              <a:buChar char="•"/>
            </a:pPr>
            <a:r>
              <a:rPr lang="en-US" dirty="0">
                <a:solidFill>
                  <a:schemeClr val="accent6"/>
                </a:solidFill>
              </a:rPr>
              <a:t>Appointed Officer</a:t>
            </a:r>
          </a:p>
          <a:p>
            <a:pPr marL="742950" lvl="1" indent="-285750">
              <a:buFont typeface="Arial" panose="020B0604020202020204" pitchFamily="34" charset="0"/>
              <a:buChar char="•"/>
            </a:pPr>
            <a:r>
              <a:rPr lang="en-US" dirty="0">
                <a:solidFill>
                  <a:schemeClr val="accent6"/>
                </a:solidFill>
              </a:rPr>
              <a:t>Committee Member</a:t>
            </a:r>
          </a:p>
          <a:p>
            <a:pPr marL="742950" lvl="1" indent="-285750">
              <a:buFont typeface="Arial" panose="020B0604020202020204" pitchFamily="34" charset="0"/>
              <a:buChar char="•"/>
            </a:pPr>
            <a:r>
              <a:rPr lang="en-US" dirty="0">
                <a:solidFill>
                  <a:schemeClr val="accent6"/>
                </a:solidFill>
              </a:rPr>
              <a:t>Elected Officer</a:t>
            </a:r>
          </a:p>
          <a:p>
            <a:endParaRPr lang="en-US" dirty="0"/>
          </a:p>
          <a:p>
            <a:endParaRPr lang="en-US" sz="1000" dirty="0"/>
          </a:p>
          <a:p>
            <a:pPr algn="ctr"/>
            <a:endParaRPr lang="en-US" dirty="0"/>
          </a:p>
        </p:txBody>
      </p:sp>
      <p:sp>
        <p:nvSpPr>
          <p:cNvPr id="10" name="TextBox 9"/>
          <p:cNvSpPr txBox="1"/>
          <p:nvPr/>
        </p:nvSpPr>
        <p:spPr>
          <a:xfrm>
            <a:off x="4069080" y="838200"/>
            <a:ext cx="3429000" cy="1754326"/>
          </a:xfrm>
          <a:prstGeom prst="rect">
            <a:avLst/>
          </a:prstGeom>
          <a:noFill/>
        </p:spPr>
        <p:txBody>
          <a:bodyPr wrap="square" rtlCol="0">
            <a:spAutoFit/>
          </a:bodyPr>
          <a:lstStyle/>
          <a:p>
            <a:pPr lvl="1"/>
            <a:endParaRPr lang="en-US" dirty="0">
              <a:solidFill>
                <a:schemeClr val="accent6"/>
              </a:solidFill>
            </a:endParaRPr>
          </a:p>
          <a:p>
            <a:pPr marL="285750" indent="-285750">
              <a:buFont typeface="Arial" panose="020B0604020202020204" pitchFamily="34" charset="0"/>
              <a:buChar char="•"/>
            </a:pPr>
            <a:r>
              <a:rPr lang="en-US" dirty="0">
                <a:solidFill>
                  <a:schemeClr val="accent6"/>
                </a:solidFill>
              </a:rPr>
              <a:t>National</a:t>
            </a:r>
          </a:p>
          <a:p>
            <a:pPr marL="742950" lvl="1" indent="-285750">
              <a:buFont typeface="Arial" panose="020B0604020202020204" pitchFamily="34" charset="0"/>
              <a:buChar char="•"/>
            </a:pPr>
            <a:r>
              <a:rPr lang="en-US" dirty="0">
                <a:solidFill>
                  <a:schemeClr val="accent6"/>
                </a:solidFill>
              </a:rPr>
              <a:t>Appointed Officer</a:t>
            </a:r>
          </a:p>
          <a:p>
            <a:pPr marL="742950" lvl="1" indent="-285750">
              <a:buFont typeface="Arial" panose="020B0604020202020204" pitchFamily="34" charset="0"/>
              <a:buChar char="•"/>
            </a:pPr>
            <a:r>
              <a:rPr lang="en-US" dirty="0">
                <a:solidFill>
                  <a:schemeClr val="accent6"/>
                </a:solidFill>
              </a:rPr>
              <a:t>Committee Member</a:t>
            </a:r>
          </a:p>
          <a:p>
            <a:pPr marL="742950" lvl="1" indent="-285750">
              <a:buFont typeface="Arial" panose="020B0604020202020204" pitchFamily="34" charset="0"/>
              <a:buChar char="•"/>
            </a:pPr>
            <a:r>
              <a:rPr lang="en-US" dirty="0">
                <a:solidFill>
                  <a:schemeClr val="accent6"/>
                </a:solidFill>
              </a:rPr>
              <a:t>Committee Chair</a:t>
            </a:r>
          </a:p>
          <a:p>
            <a:pPr marL="742950" lvl="1" indent="-285750">
              <a:buFont typeface="Arial" panose="020B0604020202020204" pitchFamily="34" charset="0"/>
              <a:buChar char="•"/>
            </a:pPr>
            <a:r>
              <a:rPr lang="en-US" dirty="0">
                <a:solidFill>
                  <a:schemeClr val="accent6"/>
                </a:solidFill>
              </a:rPr>
              <a:t> Elected Officer</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977" y="2592526"/>
            <a:ext cx="5866726" cy="4143375"/>
          </a:xfrm>
          <a:prstGeom prst="rect">
            <a:avLst/>
          </a:prstGeom>
        </p:spPr>
      </p:pic>
    </p:spTree>
    <p:extLst>
      <p:ext uri="{BB962C8B-B14F-4D97-AF65-F5344CB8AC3E}">
        <p14:creationId xmlns:p14="http://schemas.microsoft.com/office/powerpoint/2010/main" val="669062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69480" cy="700722"/>
          </a:xfrm>
        </p:spPr>
        <p:txBody>
          <a:bodyPr>
            <a:normAutofit/>
          </a:bodyPr>
          <a:lstStyle/>
          <a:p>
            <a:r>
              <a:rPr lang="en-US" dirty="0">
                <a:solidFill>
                  <a:schemeClr val="accent6"/>
                </a:solidFill>
              </a:rPr>
              <a:t>Convention</a:t>
            </a:r>
          </a:p>
        </p:txBody>
      </p:sp>
      <p:cxnSp>
        <p:nvCxnSpPr>
          <p:cNvPr id="6" name="Straight Connector 5"/>
          <p:cNvCxnSpPr/>
          <p:nvPr/>
        </p:nvCxnSpPr>
        <p:spPr>
          <a:xfrm>
            <a:off x="228600"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sp>
        <p:nvSpPr>
          <p:cNvPr id="3" name="TextBox 2"/>
          <p:cNvSpPr txBox="1"/>
          <p:nvPr/>
        </p:nvSpPr>
        <p:spPr>
          <a:xfrm>
            <a:off x="342657" y="1122683"/>
            <a:ext cx="7183997" cy="6863417"/>
          </a:xfrm>
          <a:prstGeom prst="rect">
            <a:avLst/>
          </a:prstGeom>
          <a:noFill/>
        </p:spPr>
        <p:txBody>
          <a:bodyPr wrap="square" rtlCol="0">
            <a:spAutoFit/>
          </a:bodyPr>
          <a:lstStyle/>
          <a:p>
            <a:pPr marL="285750" indent="-285750">
              <a:buFont typeface="Arial" panose="020B0604020202020204" pitchFamily="34" charset="0"/>
              <a:buChar char="•"/>
            </a:pPr>
            <a:r>
              <a:rPr lang="en-US" dirty="0"/>
              <a:t>National meeting held twice per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Serves as an opportunity for a reunion with other Fraters, as well as a place to conduct Alpha Zeta Omega’s business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Winter Convention is held at the beginning of January (4 days long)</a:t>
            </a:r>
          </a:p>
          <a:p>
            <a:pPr marL="742950" lvl="1" indent="-285750">
              <a:buFont typeface="Arial" panose="020B0604020202020204" pitchFamily="34" charset="0"/>
              <a:buChar char="•"/>
            </a:pPr>
            <a:r>
              <a:rPr lang="en-US" sz="1600" dirty="0"/>
              <a:t>Continuing Education Seminar</a:t>
            </a:r>
          </a:p>
          <a:p>
            <a:pPr marL="742950" lvl="1" indent="-285750">
              <a:buFont typeface="Arial" panose="020B0604020202020204" pitchFamily="34" charset="0"/>
              <a:buChar char="•"/>
            </a:pPr>
            <a:r>
              <a:rPr lang="en-US" sz="1600" dirty="0"/>
              <a:t>Professional Mentorship Program</a:t>
            </a:r>
          </a:p>
          <a:p>
            <a:pPr marL="742950" lvl="1" indent="-285750">
              <a:buFont typeface="Arial" panose="020B0604020202020204" pitchFamily="34" charset="0"/>
              <a:buChar char="•"/>
            </a:pPr>
            <a:r>
              <a:rPr lang="en-US" sz="1600" dirty="0"/>
              <a:t>Formal Banquet held in honor of the chosen Supreme Undergraduate Award recipient</a:t>
            </a:r>
          </a:p>
          <a:p>
            <a:pPr marL="742950" lvl="1" indent="-285750">
              <a:buFont typeface="Arial" panose="020B0604020202020204" pitchFamily="34" charset="0"/>
              <a:buChar char="•"/>
            </a:pPr>
            <a:r>
              <a:rPr lang="en-US" sz="1600" dirty="0"/>
              <a:t>Fraternity Meeting</a:t>
            </a:r>
          </a:p>
          <a:p>
            <a:endParaRPr lang="en-US" dirty="0"/>
          </a:p>
          <a:p>
            <a:pPr marL="285750" indent="-285750">
              <a:buFont typeface="Arial" panose="020B0604020202020204" pitchFamily="34" charset="0"/>
              <a:buChar char="•"/>
            </a:pPr>
            <a:r>
              <a:rPr lang="en-US" dirty="0"/>
              <a:t>Summer Convention is held in mid July (5 days long)</a:t>
            </a:r>
          </a:p>
          <a:p>
            <a:pPr marL="742950" lvl="1" indent="-285750">
              <a:buFont typeface="Arial" panose="020B0604020202020204" pitchFamily="34" charset="0"/>
              <a:buChar char="•"/>
            </a:pPr>
            <a:r>
              <a:rPr lang="en-US" sz="1600" dirty="0"/>
              <a:t>Continuing Education Seminar</a:t>
            </a:r>
          </a:p>
          <a:p>
            <a:pPr marL="742950" lvl="1" indent="-285750">
              <a:buFont typeface="Arial" panose="020B0604020202020204" pitchFamily="34" charset="0"/>
              <a:buChar char="•"/>
            </a:pPr>
            <a:r>
              <a:rPr lang="en-US" sz="1600" dirty="0"/>
              <a:t>Fraternal Mentorship Program</a:t>
            </a:r>
          </a:p>
          <a:p>
            <a:pPr marL="742950" lvl="1" indent="-285750">
              <a:buFont typeface="Arial" panose="020B0604020202020204" pitchFamily="34" charset="0"/>
              <a:buChar char="•"/>
            </a:pPr>
            <a:r>
              <a:rPr lang="en-US" sz="1600" dirty="0"/>
              <a:t>Resolutions/Pharmaceutical Advocacy Meeting</a:t>
            </a:r>
          </a:p>
          <a:p>
            <a:pPr marL="742950" lvl="1" indent="-285750">
              <a:buFont typeface="Arial" panose="020B0604020202020204" pitchFamily="34" charset="0"/>
              <a:buChar char="•"/>
            </a:pPr>
            <a:r>
              <a:rPr lang="en-US" sz="1600" dirty="0"/>
              <a:t>Formal Banquet held in honor of either a Meritorious Award Recipient or an Achievement Award Recipient</a:t>
            </a:r>
          </a:p>
          <a:p>
            <a:pPr marL="742950" lvl="1" indent="-285750">
              <a:buFont typeface="Arial" panose="020B0604020202020204" pitchFamily="34" charset="0"/>
              <a:buChar char="•"/>
            </a:pPr>
            <a:r>
              <a:rPr lang="en-US" sz="1600" dirty="0"/>
              <a:t>Formal Banquet held for National Officer Installation</a:t>
            </a:r>
          </a:p>
          <a:p>
            <a:pPr marL="742950" lvl="1" indent="-285750">
              <a:buFont typeface="Arial" panose="020B0604020202020204" pitchFamily="34" charset="0"/>
              <a:buChar char="•"/>
            </a:pPr>
            <a:r>
              <a:rPr lang="en-US" sz="1600" dirty="0"/>
              <a:t>Fraternity Meeting</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sz="800" dirty="0"/>
          </a:p>
        </p:txBody>
      </p:sp>
    </p:spTree>
    <p:extLst>
      <p:ext uri="{BB962C8B-B14F-4D97-AF65-F5344CB8AC3E}">
        <p14:creationId xmlns:p14="http://schemas.microsoft.com/office/powerpoint/2010/main" val="3294766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Expectations of Chapters</a:t>
            </a:r>
          </a:p>
        </p:txBody>
      </p:sp>
      <p:cxnSp>
        <p:nvCxnSpPr>
          <p:cNvPr id="4" name="Straight Connector 3"/>
          <p:cNvCxnSpPr/>
          <p:nvPr/>
        </p:nvCxnSpPr>
        <p:spPr>
          <a:xfrm>
            <a:off x="1066800" y="5029200"/>
            <a:ext cx="6943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14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69480" cy="700722"/>
          </a:xfrm>
        </p:spPr>
        <p:txBody>
          <a:bodyPr>
            <a:normAutofit/>
          </a:bodyPr>
          <a:lstStyle/>
          <a:p>
            <a:r>
              <a:rPr lang="en-US" dirty="0">
                <a:solidFill>
                  <a:schemeClr val="accent6"/>
                </a:solidFill>
              </a:rPr>
              <a:t>Expectations of Chapters</a:t>
            </a:r>
          </a:p>
        </p:txBody>
      </p:sp>
      <p:cxnSp>
        <p:nvCxnSpPr>
          <p:cNvPr id="6" name="Straight Connector 5"/>
          <p:cNvCxnSpPr/>
          <p:nvPr/>
        </p:nvCxnSpPr>
        <p:spPr>
          <a:xfrm>
            <a:off x="228600"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sp>
        <p:nvSpPr>
          <p:cNvPr id="3" name="TextBox 2"/>
          <p:cNvSpPr txBox="1"/>
          <p:nvPr/>
        </p:nvSpPr>
        <p:spPr>
          <a:xfrm>
            <a:off x="342657" y="1122683"/>
            <a:ext cx="7183997" cy="5909310"/>
          </a:xfrm>
          <a:prstGeom prst="rect">
            <a:avLst/>
          </a:prstGeom>
          <a:noFill/>
        </p:spPr>
        <p:txBody>
          <a:bodyPr wrap="square" rtlCol="0">
            <a:spAutoFit/>
          </a:bodyPr>
          <a:lstStyle/>
          <a:p>
            <a:pPr marL="285750" indent="-285750">
              <a:buFont typeface="Arial" panose="020B0604020202020204" pitchFamily="34" charset="0"/>
              <a:buChar char="•"/>
            </a:pPr>
            <a:r>
              <a:rPr lang="en-US" dirty="0"/>
              <a:t>Prompt payment of Chapter tax, initiation and activity fees with accompanying membership information</a:t>
            </a:r>
          </a:p>
          <a:p>
            <a:endParaRPr lang="en-US" dirty="0"/>
          </a:p>
          <a:p>
            <a:pPr marL="285750" indent="-285750">
              <a:buFont typeface="Arial" panose="020B0604020202020204" pitchFamily="34" charset="0"/>
              <a:buChar char="•"/>
            </a:pPr>
            <a:r>
              <a:rPr lang="en-US" dirty="0"/>
              <a:t>Participation of all members in the following each year:</a:t>
            </a:r>
          </a:p>
          <a:p>
            <a:pPr marL="742950" lvl="1" indent="-285750">
              <a:buFont typeface="Arial" panose="020B0604020202020204" pitchFamily="34" charset="0"/>
              <a:buChar char="•"/>
            </a:pPr>
            <a:r>
              <a:rPr lang="en-US" sz="1600" dirty="0"/>
              <a:t>Philanthropic events</a:t>
            </a:r>
          </a:p>
          <a:p>
            <a:pPr marL="742950" lvl="1" indent="-285750">
              <a:buFont typeface="Arial" panose="020B0604020202020204" pitchFamily="34" charset="0"/>
              <a:buChar char="•"/>
            </a:pPr>
            <a:r>
              <a:rPr lang="en-US" sz="1600" dirty="0"/>
              <a:t>Professional events</a:t>
            </a:r>
          </a:p>
          <a:p>
            <a:pPr marL="742950" lvl="1" indent="-285750">
              <a:buFont typeface="Arial" panose="020B0604020202020204" pitchFamily="34" charset="0"/>
              <a:buChar char="•"/>
            </a:pPr>
            <a:r>
              <a:rPr lang="en-US" sz="1600" dirty="0"/>
              <a:t>Fundraising for National Project (Lustgarten Foundation)</a:t>
            </a:r>
          </a:p>
          <a:p>
            <a:pPr marL="742950" lvl="1" indent="-285750">
              <a:buFont typeface="Arial" panose="020B0604020202020204" pitchFamily="34" charset="0"/>
              <a:buChar char="•"/>
            </a:pPr>
            <a:r>
              <a:rPr lang="en-US" sz="1600" dirty="0"/>
              <a:t>Pharmacy Advocacy event</a:t>
            </a:r>
          </a:p>
          <a:p>
            <a:pPr lvl="1"/>
            <a:endParaRPr lang="en-US" dirty="0"/>
          </a:p>
          <a:p>
            <a:pPr marL="285750" indent="-285750">
              <a:buFont typeface="Arial" panose="020B0604020202020204" pitchFamily="34" charset="0"/>
              <a:buChar char="•"/>
            </a:pPr>
            <a:r>
              <a:rPr lang="en-US" dirty="0"/>
              <a:t>Chapter meetings at least 2x per month with minutes sent monthly to the Supreme Signare and treasurer reports sent monthly to the Supreme Excheque</a:t>
            </a:r>
          </a:p>
          <a:p>
            <a:endParaRPr lang="en-US" dirty="0"/>
          </a:p>
          <a:p>
            <a:pPr marL="285750" indent="-285750">
              <a:buFont typeface="Arial" panose="020B0604020202020204" pitchFamily="34" charset="0"/>
              <a:buChar char="•"/>
            </a:pPr>
            <a:r>
              <a:rPr lang="en-US" dirty="0"/>
              <a:t>Recommended attendance at National meetings</a:t>
            </a:r>
          </a:p>
          <a:p>
            <a:endParaRPr lang="en-US" dirty="0"/>
          </a:p>
          <a:p>
            <a:pPr marL="285750" indent="-285750">
              <a:buFont typeface="Arial" panose="020B0604020202020204" pitchFamily="34" charset="0"/>
              <a:buChar char="•"/>
            </a:pPr>
            <a:r>
              <a:rPr lang="en-US" dirty="0"/>
              <a:t>1 financial contribution to the E.G. Sless scholarship fund</a:t>
            </a:r>
          </a:p>
          <a:p>
            <a:endParaRPr lang="en-US" dirty="0"/>
          </a:p>
          <a:p>
            <a:pPr marL="285750" indent="-285750">
              <a:buFont typeface="Arial" panose="020B0604020202020204" pitchFamily="34" charset="0"/>
              <a:buChar char="•"/>
            </a:pPr>
            <a:r>
              <a:rPr lang="en-US" dirty="0"/>
              <a:t>Submission of 3 newsletters per year to update the Fraternity on the Chapter’s doings</a:t>
            </a:r>
          </a:p>
          <a:p>
            <a:endParaRPr lang="en-US" dirty="0"/>
          </a:p>
          <a:p>
            <a:pPr marL="285750" indent="-285750">
              <a:buFont typeface="Arial" panose="020B0604020202020204" pitchFamily="34" charset="0"/>
              <a:buChar char="•"/>
            </a:pPr>
            <a:r>
              <a:rPr lang="en-US" dirty="0"/>
              <a:t>1 submission to the AZOan (National publication)</a:t>
            </a:r>
          </a:p>
        </p:txBody>
      </p:sp>
    </p:spTree>
    <p:extLst>
      <p:ext uri="{BB962C8B-B14F-4D97-AF65-F5344CB8AC3E}">
        <p14:creationId xmlns:p14="http://schemas.microsoft.com/office/powerpoint/2010/main" val="2987711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7" y="-357981"/>
            <a:ext cx="7269480" cy="1325562"/>
          </a:xfrm>
        </p:spPr>
        <p:txBody>
          <a:bodyPr>
            <a:normAutofit/>
          </a:bodyPr>
          <a:lstStyle/>
          <a:p>
            <a:r>
              <a:rPr lang="en-US" dirty="0"/>
              <a:t>Rushing Alpha Zeta Omega</a:t>
            </a:r>
          </a:p>
        </p:txBody>
      </p:sp>
      <p:sp>
        <p:nvSpPr>
          <p:cNvPr id="3" name="Content Placeholder 2"/>
          <p:cNvSpPr>
            <a:spLocks noGrp="1"/>
          </p:cNvSpPr>
          <p:nvPr>
            <p:ph idx="1"/>
          </p:nvPr>
        </p:nvSpPr>
        <p:spPr>
          <a:xfrm>
            <a:off x="261937" y="1295400"/>
            <a:ext cx="6446520" cy="4351337"/>
          </a:xfrm>
        </p:spPr>
        <p:txBody>
          <a:bodyPr>
            <a:normAutofit/>
          </a:bodyPr>
          <a:lstStyle/>
          <a:p>
            <a:r>
              <a:rPr lang="en-US" dirty="0"/>
              <a:t>Process of obtaining new members</a:t>
            </a:r>
          </a:p>
          <a:p>
            <a:r>
              <a:rPr lang="en-US" dirty="0"/>
              <a:t>Allows prospective members the opportunity to learn about AZO before making a decision to join</a:t>
            </a:r>
          </a:p>
          <a:p>
            <a:r>
              <a:rPr lang="en-US" dirty="0"/>
              <a:t>Allows Fraters of AZO to get to know the prospective members and decide if they share similar goals</a:t>
            </a:r>
          </a:p>
          <a:p>
            <a:r>
              <a:rPr lang="en-US" dirty="0"/>
              <a:t>Rushing and orientation periods are campus specific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5" name="Straight Connector 4"/>
          <p:cNvCxnSpPr/>
          <p:nvPr/>
        </p:nvCxnSpPr>
        <p:spPr>
          <a:xfrm>
            <a:off x="228600"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355" y="3581400"/>
            <a:ext cx="5530245" cy="31107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19" y="-304800"/>
            <a:ext cx="7269480" cy="1325562"/>
          </a:xfrm>
        </p:spPr>
        <p:txBody>
          <a:bodyPr>
            <a:normAutofit/>
          </a:bodyPr>
          <a:lstStyle/>
          <a:p>
            <a:r>
              <a:rPr lang="en-US" dirty="0"/>
              <a:t>What is Orientation?</a:t>
            </a:r>
          </a:p>
        </p:txBody>
      </p:sp>
      <p:sp>
        <p:nvSpPr>
          <p:cNvPr id="3" name="Content Placeholder 2"/>
          <p:cNvSpPr>
            <a:spLocks noGrp="1"/>
          </p:cNvSpPr>
          <p:nvPr>
            <p:ph idx="1"/>
          </p:nvPr>
        </p:nvSpPr>
        <p:spPr>
          <a:xfrm>
            <a:off x="381000" y="1265239"/>
            <a:ext cx="6446520" cy="4351337"/>
          </a:xfrm>
        </p:spPr>
        <p:txBody>
          <a:bodyPr>
            <a:normAutofit lnSpcReduction="10000"/>
          </a:bodyPr>
          <a:lstStyle/>
          <a:p>
            <a:r>
              <a:rPr lang="en-US" dirty="0">
                <a:solidFill>
                  <a:schemeClr val="accent6"/>
                </a:solidFill>
              </a:rPr>
              <a:t>Educational learning period where you learn:</a:t>
            </a:r>
          </a:p>
          <a:p>
            <a:pPr lvl="1"/>
            <a:r>
              <a:rPr lang="en-US" sz="1800" dirty="0">
                <a:solidFill>
                  <a:schemeClr val="accent6"/>
                </a:solidFill>
              </a:rPr>
              <a:t>History</a:t>
            </a:r>
          </a:p>
          <a:p>
            <a:pPr lvl="1"/>
            <a:r>
              <a:rPr lang="en-US" sz="1800" dirty="0">
                <a:solidFill>
                  <a:schemeClr val="accent6"/>
                </a:solidFill>
              </a:rPr>
              <a:t>Rituals</a:t>
            </a:r>
          </a:p>
          <a:p>
            <a:pPr lvl="1"/>
            <a:r>
              <a:rPr lang="en-US" sz="1800" dirty="0">
                <a:solidFill>
                  <a:schemeClr val="accent6"/>
                </a:solidFill>
              </a:rPr>
              <a:t>Ideals</a:t>
            </a:r>
          </a:p>
          <a:p>
            <a:r>
              <a:rPr lang="en-US" dirty="0">
                <a:solidFill>
                  <a:schemeClr val="accent6"/>
                </a:solidFill>
              </a:rPr>
              <a:t>Tentative membership period where you pledge your loyalty to the fraternity</a:t>
            </a:r>
          </a:p>
          <a:p>
            <a:r>
              <a:rPr lang="en-US" dirty="0">
                <a:solidFill>
                  <a:schemeClr val="accent6"/>
                </a:solidFill>
              </a:rPr>
              <a:t>Fosters devotion to the fraternity</a:t>
            </a:r>
          </a:p>
          <a:p>
            <a:r>
              <a:rPr lang="en-US" dirty="0">
                <a:solidFill>
                  <a:schemeClr val="accent6"/>
                </a:solidFill>
              </a:rPr>
              <a:t>Joining a group that will help with professional and personal growth</a:t>
            </a:r>
          </a:p>
          <a:p>
            <a:r>
              <a:rPr lang="en-US" dirty="0">
                <a:solidFill>
                  <a:schemeClr val="accent6"/>
                </a:solidFill>
              </a:rPr>
              <a:t>Experience the true meaning of “peace, friendship, and brotherly love” with:</a:t>
            </a:r>
          </a:p>
          <a:p>
            <a:pPr lvl="1"/>
            <a:r>
              <a:rPr lang="en-US" sz="1800" dirty="0">
                <a:solidFill>
                  <a:schemeClr val="accent6"/>
                </a:solidFill>
              </a:rPr>
              <a:t>Fellow members</a:t>
            </a:r>
          </a:p>
          <a:p>
            <a:pPr lvl="1"/>
            <a:r>
              <a:rPr lang="en-US" sz="1800" dirty="0">
                <a:solidFill>
                  <a:schemeClr val="accent6"/>
                </a:solidFill>
              </a:rPr>
              <a:t>Older fraternity members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5" name="Straight Connector 4"/>
          <p:cNvCxnSpPr/>
          <p:nvPr/>
        </p:nvCxnSpPr>
        <p:spPr>
          <a:xfrm>
            <a:off x="381000" y="11430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 y="-304800"/>
            <a:ext cx="7269480" cy="1325562"/>
          </a:xfrm>
        </p:spPr>
        <p:txBody>
          <a:bodyPr>
            <a:normAutofit/>
          </a:bodyPr>
          <a:lstStyle/>
          <a:p>
            <a:r>
              <a:rPr lang="en-US" dirty="0"/>
              <a:t>Joining </a:t>
            </a:r>
            <a:r>
              <a:rPr lang="en-US" dirty="0">
                <a:latin typeface="Symbol" panose="05050102010706020507" pitchFamily="18" charset="2"/>
              </a:rPr>
              <a:t>AZW</a:t>
            </a:r>
          </a:p>
        </p:txBody>
      </p:sp>
      <p:sp>
        <p:nvSpPr>
          <p:cNvPr id="3" name="Content Placeholder 2"/>
          <p:cNvSpPr>
            <a:spLocks noGrp="1"/>
          </p:cNvSpPr>
          <p:nvPr>
            <p:ph idx="1"/>
          </p:nvPr>
        </p:nvSpPr>
        <p:spPr>
          <a:xfrm>
            <a:off x="381000" y="1279526"/>
            <a:ext cx="6446520" cy="4351337"/>
          </a:xfrm>
        </p:spPr>
        <p:txBody>
          <a:bodyPr>
            <a:normAutofit/>
          </a:bodyPr>
          <a:lstStyle/>
          <a:p>
            <a:r>
              <a:rPr lang="en-US" dirty="0">
                <a:solidFill>
                  <a:schemeClr val="accent6"/>
                </a:solidFill>
              </a:rPr>
              <a:t>Alpha Zeta Omega promotes association, cooperation, and friendship</a:t>
            </a:r>
          </a:p>
          <a:p>
            <a:pPr lvl="1"/>
            <a:r>
              <a:rPr lang="en-US" dirty="0">
                <a:solidFill>
                  <a:schemeClr val="accent6"/>
                </a:solidFill>
              </a:rPr>
              <a:t>These learned ideals develop during a Candidate Education period</a:t>
            </a:r>
          </a:p>
          <a:p>
            <a:r>
              <a:rPr lang="en-US" dirty="0">
                <a:solidFill>
                  <a:schemeClr val="accent6"/>
                </a:solidFill>
              </a:rPr>
              <a:t>Learning the rituals and history of the Fraternity</a:t>
            </a:r>
          </a:p>
          <a:p>
            <a:pPr lvl="1"/>
            <a:r>
              <a:rPr lang="en-US" dirty="0">
                <a:solidFill>
                  <a:schemeClr val="accent6"/>
                </a:solidFill>
              </a:rPr>
              <a:t>Strengthens commitment and appreciation of the fraternity</a:t>
            </a:r>
          </a:p>
          <a:p>
            <a:r>
              <a:rPr lang="en-US" dirty="0">
                <a:solidFill>
                  <a:schemeClr val="accent6"/>
                </a:solidFill>
              </a:rPr>
              <a:t>Potential members should be prepared to work for the betterment and advancement of the Fraternity and pharmacy</a:t>
            </a:r>
          </a:p>
          <a:p>
            <a:r>
              <a:rPr lang="en-US" dirty="0">
                <a:solidFill>
                  <a:schemeClr val="accent6"/>
                </a:solidFill>
              </a:rPr>
              <a:t>Potential members should be prepared to hold leadership roles, serve the community, and promote pharmacy advocacy initiatives</a:t>
            </a:r>
          </a:p>
          <a:p>
            <a:pPr lvl="1">
              <a:lnSpc>
                <a:spcPct val="80000"/>
              </a:lnSpc>
              <a:buClr>
                <a:srgbClr val="FF0000"/>
              </a:buClr>
              <a:buFontTx/>
              <a:buChar char="•"/>
              <a:defRPr/>
            </a:pPr>
            <a:endParaRPr lang="en-US" sz="2600" dirty="0">
              <a:latin typeface="Calisto MT" pitchFamily="18" charset="0"/>
            </a:endParaRPr>
          </a:p>
          <a:p>
            <a:pPr lvl="1">
              <a:lnSpc>
                <a:spcPct val="80000"/>
              </a:lnSpc>
              <a:buClr>
                <a:srgbClr val="FF0000"/>
              </a:buClr>
              <a:buNone/>
              <a:defRPr/>
            </a:pPr>
            <a:endParaRPr lang="en-US" sz="2200" dirty="0">
              <a:latin typeface="Calisto MT" pitchFamily="18" charset="0"/>
            </a:endParaRPr>
          </a:p>
          <a:p>
            <a:pPr>
              <a:lnSpc>
                <a:spcPct val="80000"/>
              </a:lnSpc>
              <a:buClr>
                <a:srgbClr val="FF0000"/>
              </a:buClr>
              <a:buFontTx/>
              <a:buChar char="•"/>
              <a:defRPr/>
            </a:pPr>
            <a:endParaRPr lang="en-US" dirty="0">
              <a:latin typeface="Calisto MT"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5" name="Straight Connector 4"/>
          <p:cNvCxnSpPr/>
          <p:nvPr/>
        </p:nvCxnSpPr>
        <p:spPr>
          <a:xfrm>
            <a:off x="381000" y="11430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19" y="-304800"/>
            <a:ext cx="7269480" cy="1325562"/>
          </a:xfrm>
        </p:spPr>
        <p:txBody>
          <a:bodyPr/>
          <a:lstStyle/>
          <a:p>
            <a:r>
              <a:rPr lang="en-US" dirty="0"/>
              <a:t>Hazing</a:t>
            </a:r>
          </a:p>
        </p:txBody>
      </p:sp>
      <p:sp>
        <p:nvSpPr>
          <p:cNvPr id="3" name="Content Placeholder 2"/>
          <p:cNvSpPr>
            <a:spLocks noGrp="1"/>
          </p:cNvSpPr>
          <p:nvPr>
            <p:ph idx="1"/>
          </p:nvPr>
        </p:nvSpPr>
        <p:spPr>
          <a:xfrm>
            <a:off x="381000" y="1293814"/>
            <a:ext cx="6446520" cy="5335586"/>
          </a:xfrm>
        </p:spPr>
        <p:txBody>
          <a:bodyPr>
            <a:normAutofit/>
          </a:bodyPr>
          <a:lstStyle/>
          <a:p>
            <a:r>
              <a:rPr lang="en-US" b="1" dirty="0">
                <a:solidFill>
                  <a:schemeClr val="accent6"/>
                </a:solidFill>
              </a:rPr>
              <a:t>Alpha Zeta Omega National Pharmaceutical Fraternity does not condone physical or mental (emotional) hazing of any kind, by any definition</a:t>
            </a:r>
            <a:r>
              <a:rPr lang="en-US" dirty="0">
                <a:solidFill>
                  <a:schemeClr val="accent6"/>
                </a:solidFill>
              </a:rPr>
              <a:t>.</a:t>
            </a:r>
          </a:p>
          <a:p>
            <a:r>
              <a:rPr lang="en-US" dirty="0">
                <a:solidFill>
                  <a:schemeClr val="accent6"/>
                </a:solidFill>
              </a:rPr>
              <a:t>Alpha Zeta Omega does not pledge, but rather hosts a probationary period in which candidates learn about the history, ideals, and values of the Fraternity</a:t>
            </a:r>
          </a:p>
          <a:p>
            <a:r>
              <a:rPr lang="en-US" dirty="0">
                <a:solidFill>
                  <a:schemeClr val="accent6"/>
                </a:solidFill>
              </a:rPr>
              <a:t>This orientation period is meant to be educational and promote community service, personal growth and professional development</a:t>
            </a:r>
          </a:p>
          <a:p>
            <a:r>
              <a:rPr lang="en-US" dirty="0">
                <a:solidFill>
                  <a:schemeClr val="accent6"/>
                </a:solidFill>
              </a:rPr>
              <a:t>ANY individual who does not follow Alpha Zeta Omega’s strict anti-hazing policy will be subject to suspension from the organization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5" name="Straight Connector 4"/>
          <p:cNvCxnSpPr/>
          <p:nvPr/>
        </p:nvCxnSpPr>
        <p:spPr>
          <a:xfrm>
            <a:off x="381000" y="11430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269480" cy="792162"/>
          </a:xfrm>
        </p:spPr>
        <p:txBody>
          <a:bodyPr/>
          <a:lstStyle/>
          <a:p>
            <a:r>
              <a:rPr lang="en-US" dirty="0">
                <a:solidFill>
                  <a:schemeClr val="accent6"/>
                </a:solidFill>
              </a:rPr>
              <a:t>What is a Fraternity?</a:t>
            </a:r>
          </a:p>
        </p:txBody>
      </p:sp>
      <p:sp>
        <p:nvSpPr>
          <p:cNvPr id="3" name="Content Placeholder 2"/>
          <p:cNvSpPr>
            <a:spLocks noGrp="1"/>
          </p:cNvSpPr>
          <p:nvPr>
            <p:ph idx="1"/>
          </p:nvPr>
        </p:nvSpPr>
        <p:spPr>
          <a:xfrm>
            <a:off x="228600" y="1198564"/>
            <a:ext cx="8001000" cy="4953000"/>
          </a:xfrm>
        </p:spPr>
        <p:txBody>
          <a:bodyPr>
            <a:normAutofit/>
          </a:bodyPr>
          <a:lstStyle/>
          <a:p>
            <a:pPr>
              <a:lnSpc>
                <a:spcPct val="120000"/>
              </a:lnSpc>
              <a:buClr>
                <a:schemeClr val="tx1"/>
              </a:buClr>
              <a:buFontTx/>
              <a:buChar char="•"/>
            </a:pPr>
            <a:r>
              <a:rPr lang="en-US" sz="2400" dirty="0">
                <a:solidFill>
                  <a:schemeClr val="accent6"/>
                </a:solidFill>
                <a:latin typeface="Calisto MT" pitchFamily="18" charset="0"/>
              </a:rPr>
              <a:t>Intimate association of individuals having similar interests, ideals, and objectives</a:t>
            </a:r>
          </a:p>
          <a:p>
            <a:pPr lvl="1">
              <a:lnSpc>
                <a:spcPct val="120000"/>
              </a:lnSpc>
              <a:buClr>
                <a:schemeClr val="tx1"/>
              </a:buClr>
              <a:buFontTx/>
              <a:buChar char="•"/>
            </a:pPr>
            <a:r>
              <a:rPr lang="en-US" sz="1800" dirty="0">
                <a:solidFill>
                  <a:schemeClr val="accent6"/>
                </a:solidFill>
                <a:latin typeface="Calisto MT" pitchFamily="18" charset="0"/>
              </a:rPr>
              <a:t>Voluntary bond </a:t>
            </a:r>
          </a:p>
          <a:p>
            <a:pPr>
              <a:lnSpc>
                <a:spcPct val="120000"/>
              </a:lnSpc>
              <a:buClr>
                <a:schemeClr val="tx1"/>
              </a:buClr>
              <a:buFontTx/>
              <a:buChar char="•"/>
            </a:pPr>
            <a:r>
              <a:rPr lang="en-US" sz="2400" dirty="0">
                <a:solidFill>
                  <a:schemeClr val="accent6"/>
                </a:solidFill>
                <a:latin typeface="Calisto MT" pitchFamily="18" charset="0"/>
              </a:rPr>
              <a:t>Opportunity for professional advancement within one’s chosen field</a:t>
            </a:r>
          </a:p>
          <a:p>
            <a:pPr>
              <a:lnSpc>
                <a:spcPct val="120000"/>
              </a:lnSpc>
              <a:buClr>
                <a:schemeClr val="tx1"/>
              </a:buClr>
              <a:buFontTx/>
              <a:buChar char="•"/>
            </a:pPr>
            <a:r>
              <a:rPr lang="en-US" sz="2400" dirty="0">
                <a:solidFill>
                  <a:schemeClr val="accent6"/>
                </a:solidFill>
                <a:latin typeface="Calisto MT" pitchFamily="18" charset="0"/>
              </a:rPr>
              <a:t>Allows for growth and development of young professionals</a:t>
            </a:r>
          </a:p>
          <a:p>
            <a:pPr>
              <a:lnSpc>
                <a:spcPct val="120000"/>
              </a:lnSpc>
              <a:buClr>
                <a:schemeClr val="tx1"/>
              </a:buClr>
              <a:buFontTx/>
              <a:buChar char="•"/>
            </a:pPr>
            <a:r>
              <a:rPr lang="en-US" sz="2400" dirty="0">
                <a:solidFill>
                  <a:schemeClr val="accent6"/>
                </a:solidFill>
                <a:latin typeface="Calisto MT" pitchFamily="18" charset="0"/>
              </a:rPr>
              <a:t>Encourages scholastic achievement</a:t>
            </a:r>
          </a:p>
          <a:p>
            <a:pPr>
              <a:lnSpc>
                <a:spcPct val="90000"/>
              </a:lnSpc>
              <a:buClr>
                <a:schemeClr val="tx1"/>
              </a:buClr>
              <a:buFontTx/>
              <a:buChar char="•"/>
            </a:pPr>
            <a:endParaRPr lang="en-US" sz="2800" dirty="0">
              <a:latin typeface="Calisto MT" pitchFamily="18"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5" name="Straight Connector 4"/>
          <p:cNvCxnSpPr/>
          <p:nvPr/>
        </p:nvCxnSpPr>
        <p:spPr>
          <a:xfrm>
            <a:off x="487680" y="10668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10 Reasons to join </a:t>
            </a:r>
            <a:r>
              <a:rPr lang="en-US" dirty="0">
                <a:latin typeface="Symbol" panose="05050102010706020507" pitchFamily="18" charset="2"/>
              </a:rPr>
              <a:t>AZW</a:t>
            </a:r>
          </a:p>
        </p:txBody>
      </p:sp>
      <p:cxnSp>
        <p:nvCxnSpPr>
          <p:cNvPr id="4" name="Straight Connector 3"/>
          <p:cNvCxnSpPr/>
          <p:nvPr/>
        </p:nvCxnSpPr>
        <p:spPr>
          <a:xfrm>
            <a:off x="1066800" y="5029200"/>
            <a:ext cx="6943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64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7924800" cy="4351337"/>
          </a:xfrm>
        </p:spPr>
        <p:txBody>
          <a:bodyPr>
            <a:normAutofit/>
          </a:bodyPr>
          <a:lstStyle/>
          <a:p>
            <a:pPr>
              <a:buNone/>
            </a:pPr>
            <a:r>
              <a:rPr lang="en-US" sz="2800" dirty="0"/>
              <a:t>10. Promote the profession of Pharmacy</a:t>
            </a:r>
          </a:p>
          <a:p>
            <a:pPr>
              <a:buNone/>
            </a:pPr>
            <a:r>
              <a:rPr lang="en-US" sz="2800" dirty="0"/>
              <a:t>9. Networking opportunities</a:t>
            </a:r>
          </a:p>
          <a:p>
            <a:pPr>
              <a:buNone/>
            </a:pPr>
            <a:r>
              <a:rPr lang="en-US" sz="2800" dirty="0"/>
              <a:t>8. Educational growth and experiences</a:t>
            </a:r>
          </a:p>
          <a:p>
            <a:pPr>
              <a:buNone/>
            </a:pPr>
            <a:r>
              <a:rPr lang="en-US" sz="2800" dirty="0"/>
              <a:t>7. Scholarships and Awards</a:t>
            </a:r>
          </a:p>
          <a:p>
            <a:pPr>
              <a:buNone/>
            </a:pPr>
            <a:r>
              <a:rPr lang="en-US" sz="2800" dirty="0"/>
              <a:t>6. Social gatherings</a:t>
            </a:r>
          </a:p>
        </p:txBody>
      </p:sp>
      <p:pic>
        <p:nvPicPr>
          <p:cNvPr id="3074" name="Picture 2" descr="https://fbcdn-sphotos-a-a.akamaihd.net/hphotos-ak-xap1/t31.0-8/10497486_10152293111483299_4810565856824559202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429000"/>
            <a:ext cx="4724400" cy="31488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sp>
        <p:nvSpPr>
          <p:cNvPr id="7" name="Content Placeholder 2"/>
          <p:cNvSpPr txBox="1">
            <a:spLocks/>
          </p:cNvSpPr>
          <p:nvPr/>
        </p:nvSpPr>
        <p:spPr>
          <a:xfrm>
            <a:off x="228600" y="381000"/>
            <a:ext cx="784860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sz="2800" dirty="0"/>
              <a:t>5. Philanthropic opportunities</a:t>
            </a:r>
          </a:p>
          <a:p>
            <a:pPr>
              <a:buFont typeface="Arial" pitchFamily="34" charset="0"/>
              <a:buNone/>
            </a:pPr>
            <a:r>
              <a:rPr lang="en-US" sz="2800" dirty="0"/>
              <a:t>4. Professional growth and leadership</a:t>
            </a:r>
          </a:p>
          <a:p>
            <a:pPr>
              <a:buFont typeface="Arial" pitchFamily="34" charset="0"/>
              <a:buNone/>
            </a:pPr>
            <a:r>
              <a:rPr lang="en-US" sz="2800" dirty="0"/>
              <a:t>3. Being a part of history</a:t>
            </a:r>
          </a:p>
          <a:p>
            <a:pPr>
              <a:buFont typeface="Arial" pitchFamily="34" charset="0"/>
              <a:buNone/>
            </a:pPr>
            <a:r>
              <a:rPr lang="en-US" sz="2800" dirty="0"/>
              <a:t>2. Life-long friendships</a:t>
            </a:r>
          </a:p>
          <a:p>
            <a:pPr>
              <a:buFont typeface="Arial" pitchFamily="34" charset="0"/>
              <a:buNone/>
            </a:pPr>
            <a:r>
              <a:rPr lang="en-US" sz="2800" dirty="0"/>
              <a:t>1. Discovering the true meaning of peace, friendship, and brotherly love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733800"/>
            <a:ext cx="5105400" cy="287178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57338"/>
            <a:ext cx="7772400" cy="1362075"/>
          </a:xfrm>
        </p:spPr>
        <p:txBody>
          <a:bodyPr>
            <a:normAutofit fontScale="90000"/>
          </a:bodyPr>
          <a:lstStyle/>
          <a:p>
            <a:pPr algn="ctr"/>
            <a:r>
              <a:rPr lang="en-US" dirty="0"/>
              <a:t>For more information, visit:</a:t>
            </a:r>
          </a:p>
        </p:txBody>
      </p:sp>
      <p:sp>
        <p:nvSpPr>
          <p:cNvPr id="3" name="Text Placeholder 2"/>
          <p:cNvSpPr>
            <a:spLocks noGrp="1"/>
          </p:cNvSpPr>
          <p:nvPr>
            <p:ph type="body" idx="1"/>
          </p:nvPr>
        </p:nvSpPr>
        <p:spPr>
          <a:xfrm>
            <a:off x="438150" y="3048000"/>
            <a:ext cx="7772400" cy="1500187"/>
          </a:xfrm>
        </p:spPr>
        <p:txBody>
          <a:bodyPr>
            <a:normAutofit/>
          </a:bodyPr>
          <a:lstStyle/>
          <a:p>
            <a:pPr algn="ctr"/>
            <a:r>
              <a:rPr lang="en-US" sz="3200" dirty="0"/>
              <a:t>AZO.org</a:t>
            </a:r>
          </a:p>
        </p:txBody>
      </p:sp>
      <p:cxnSp>
        <p:nvCxnSpPr>
          <p:cNvPr id="5" name="Straight Connector 4"/>
          <p:cNvCxnSpPr/>
          <p:nvPr/>
        </p:nvCxnSpPr>
        <p:spPr>
          <a:xfrm>
            <a:off x="914400" y="388620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0" y="3886200"/>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lowchart: Alternate Process 6"/>
          <p:cNvSpPr/>
          <p:nvPr/>
        </p:nvSpPr>
        <p:spPr>
          <a:xfrm>
            <a:off x="4229100" y="3810000"/>
            <a:ext cx="304800" cy="152400"/>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History</a:t>
            </a:r>
          </a:p>
        </p:txBody>
      </p:sp>
      <p:cxnSp>
        <p:nvCxnSpPr>
          <p:cNvPr id="8" name="Straight Connector 7"/>
          <p:cNvCxnSpPr/>
          <p:nvPr/>
        </p:nvCxnSpPr>
        <p:spPr>
          <a:xfrm>
            <a:off x="1066800" y="5029200"/>
            <a:ext cx="6943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25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02" y="76200"/>
            <a:ext cx="7269480" cy="860425"/>
          </a:xfrm>
        </p:spPr>
        <p:txBody>
          <a:bodyPr/>
          <a:lstStyle/>
          <a:p>
            <a:r>
              <a:rPr lang="en-US" dirty="0">
                <a:solidFill>
                  <a:schemeClr val="accent6"/>
                </a:solidFill>
                <a:cs typeface="Arial" panose="020B0604020202020204" pitchFamily="34" charset="0"/>
              </a:rPr>
              <a:t>Alpha Zeta Omega History</a:t>
            </a:r>
          </a:p>
        </p:txBody>
      </p:sp>
      <p:sp>
        <p:nvSpPr>
          <p:cNvPr id="3" name="Content Placeholder 2"/>
          <p:cNvSpPr>
            <a:spLocks noGrp="1"/>
          </p:cNvSpPr>
          <p:nvPr>
            <p:ph idx="1"/>
          </p:nvPr>
        </p:nvSpPr>
        <p:spPr>
          <a:xfrm>
            <a:off x="533400" y="1447800"/>
            <a:ext cx="6446520" cy="4351337"/>
          </a:xfrm>
        </p:spPr>
        <p:txBody>
          <a:bodyPr/>
          <a:lstStyle/>
          <a:p>
            <a:r>
              <a:rPr lang="en-US" sz="2000" dirty="0">
                <a:solidFill>
                  <a:schemeClr val="accent6"/>
                </a:solidFill>
                <a:cs typeface="Arial" panose="020B0604020202020204" pitchFamily="34" charset="0"/>
              </a:rPr>
              <a:t>Founded in 1919 at the Philadelphia College of Pharmacy (Now known as Philadelphia University of the Sciences)</a:t>
            </a:r>
          </a:p>
          <a:p>
            <a:r>
              <a:rPr lang="en-US" sz="2000" dirty="0">
                <a:solidFill>
                  <a:schemeClr val="accent6"/>
                </a:solidFill>
                <a:cs typeface="Arial" panose="020B0604020202020204" pitchFamily="34" charset="0"/>
              </a:rPr>
              <a:t>Original goal set out by the 13 founding fathers: 100% graduation of all members</a:t>
            </a:r>
          </a:p>
          <a:p>
            <a:r>
              <a:rPr lang="en-US" sz="2000" dirty="0">
                <a:solidFill>
                  <a:schemeClr val="accent6"/>
                </a:solidFill>
                <a:cs typeface="Arial" panose="020B0604020202020204" pitchFamily="34" charset="0"/>
              </a:rPr>
              <a:t>Founded on the basis of </a:t>
            </a:r>
            <a:r>
              <a:rPr lang="en-US" sz="2000" i="1" dirty="0">
                <a:solidFill>
                  <a:schemeClr val="accent6"/>
                </a:solidFill>
                <a:cs typeface="Arial" panose="020B0604020202020204" pitchFamily="34" charset="0"/>
              </a:rPr>
              <a:t>peace, friendship, and brotherly love</a:t>
            </a:r>
          </a:p>
          <a:p>
            <a:pP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150" y="4267200"/>
            <a:ext cx="3238500" cy="2590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02" y="4765865"/>
            <a:ext cx="3657600" cy="2066544"/>
          </a:xfrm>
          <a:prstGeom prst="rect">
            <a:avLst/>
          </a:prstGeom>
        </p:spPr>
      </p:pic>
      <p:cxnSp>
        <p:nvCxnSpPr>
          <p:cNvPr id="7" name="Straight Connector 6"/>
          <p:cNvCxnSpPr/>
          <p:nvPr/>
        </p:nvCxnSpPr>
        <p:spPr>
          <a:xfrm>
            <a:off x="553402" y="11430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321"/>
            <a:ext cx="7269480" cy="800694"/>
          </a:xfrm>
        </p:spPr>
        <p:txBody>
          <a:bodyPr/>
          <a:lstStyle/>
          <a:p>
            <a:r>
              <a:rPr lang="en-US" dirty="0">
                <a:solidFill>
                  <a:schemeClr val="accent6"/>
                </a:solidFill>
              </a:rPr>
              <a:t>Alpha Zeta Omega Facts</a:t>
            </a:r>
          </a:p>
        </p:txBody>
      </p:sp>
      <p:sp>
        <p:nvSpPr>
          <p:cNvPr id="3" name="Content Placeholder 2"/>
          <p:cNvSpPr>
            <a:spLocks noGrp="1"/>
          </p:cNvSpPr>
          <p:nvPr>
            <p:ph idx="1"/>
          </p:nvPr>
        </p:nvSpPr>
        <p:spPr>
          <a:xfrm>
            <a:off x="304800" y="1143000"/>
            <a:ext cx="6446520" cy="4351337"/>
          </a:xfrm>
        </p:spPr>
        <p:txBody>
          <a:bodyPr>
            <a:normAutofit/>
          </a:bodyPr>
          <a:lstStyle/>
          <a:p>
            <a:r>
              <a:rPr lang="en-US" sz="2000" dirty="0">
                <a:solidFill>
                  <a:schemeClr val="accent6"/>
                </a:solidFill>
              </a:rPr>
              <a:t>46 Chapters founded since 1919</a:t>
            </a:r>
          </a:p>
          <a:p>
            <a:r>
              <a:rPr lang="en-US" sz="2000" dirty="0">
                <a:solidFill>
                  <a:schemeClr val="accent6"/>
                </a:solidFill>
              </a:rPr>
              <a:t>Co-Ed Professional Fraternity</a:t>
            </a:r>
          </a:p>
          <a:p>
            <a:r>
              <a:rPr lang="en-US" sz="2000" dirty="0">
                <a:solidFill>
                  <a:schemeClr val="accent6"/>
                </a:solidFill>
              </a:rPr>
              <a:t>Chapters can be made up of Undergraduate membership, Alumni membership or be both (mixed)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542505"/>
            <a:ext cx="4687087" cy="31033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7" name="Straight Connector 6"/>
          <p:cNvCxnSpPr/>
          <p:nvPr/>
        </p:nvCxnSpPr>
        <p:spPr>
          <a:xfrm>
            <a:off x="716280" y="9906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Organizational Structure</a:t>
            </a:r>
          </a:p>
        </p:txBody>
      </p:sp>
      <p:cxnSp>
        <p:nvCxnSpPr>
          <p:cNvPr id="8" name="Straight Connector 7"/>
          <p:cNvCxnSpPr/>
          <p:nvPr/>
        </p:nvCxnSpPr>
        <p:spPr>
          <a:xfrm>
            <a:off x="1066800" y="5029200"/>
            <a:ext cx="6943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81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02" y="76200"/>
            <a:ext cx="7269480" cy="860425"/>
          </a:xfrm>
        </p:spPr>
        <p:txBody>
          <a:bodyPr/>
          <a:lstStyle/>
          <a:p>
            <a:r>
              <a:rPr lang="en-US" dirty="0">
                <a:solidFill>
                  <a:schemeClr val="accent6"/>
                </a:solidFill>
                <a:cs typeface="Arial" panose="020B0604020202020204" pitchFamily="34" charset="0"/>
              </a:rPr>
              <a:t>Organizational Structure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344" y="6084037"/>
            <a:ext cx="758656" cy="773963"/>
          </a:xfrm>
          <a:prstGeom prst="rect">
            <a:avLst/>
          </a:prstGeom>
        </p:spPr>
      </p:pic>
      <p:cxnSp>
        <p:nvCxnSpPr>
          <p:cNvPr id="7" name="Straight Connector 6"/>
          <p:cNvCxnSpPr/>
          <p:nvPr/>
        </p:nvCxnSpPr>
        <p:spPr>
          <a:xfrm>
            <a:off x="553402" y="1143000"/>
            <a:ext cx="6858000" cy="0"/>
          </a:xfrm>
          <a:prstGeom prst="line">
            <a:avLst/>
          </a:prstGeom>
          <a:ln>
            <a:solidFill>
              <a:schemeClr val="accent6">
                <a:lumMod val="90000"/>
                <a:lumOff val="1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1733" y="1670587"/>
            <a:ext cx="8353611" cy="4800431"/>
            <a:chOff x="-339608" y="0"/>
            <a:chExt cx="9386824" cy="4167387"/>
          </a:xfrm>
        </p:grpSpPr>
        <p:grpSp>
          <p:nvGrpSpPr>
            <p:cNvPr id="10" name="Group 9"/>
            <p:cNvGrpSpPr/>
            <p:nvPr/>
          </p:nvGrpSpPr>
          <p:grpSpPr>
            <a:xfrm>
              <a:off x="-339608" y="0"/>
              <a:ext cx="9386824" cy="4167387"/>
              <a:chOff x="-339608" y="0"/>
              <a:chExt cx="9386824" cy="4167387"/>
            </a:xfrm>
          </p:grpSpPr>
          <p:cxnSp>
            <p:nvCxnSpPr>
              <p:cNvPr id="21" name="Straight Connector 20"/>
              <p:cNvCxnSpPr/>
              <p:nvPr/>
            </p:nvCxnSpPr>
            <p:spPr>
              <a:xfrm>
                <a:off x="2562165" y="1346568"/>
                <a:ext cx="114762"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58679" y="1360967"/>
                <a:ext cx="149196"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18577" y="1148316"/>
                <a:ext cx="871123" cy="42994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Alumni </a:t>
                </a:r>
                <a:r>
                  <a:rPr lang="en-US" sz="1000" dirty="0">
                    <a:solidFill>
                      <a:srgbClr val="000000"/>
                    </a:solidFill>
                    <a:ea typeface="Times New Roman"/>
                    <a:cs typeface="Times New Roman"/>
                  </a:rPr>
                  <a:t>Frate</a:t>
                </a:r>
                <a:r>
                  <a:rPr lang="en-US" sz="1000" kern="1200" dirty="0">
                    <a:solidFill>
                      <a:srgbClr val="000000"/>
                    </a:solidFill>
                    <a:effectLst/>
                    <a:ea typeface="Times New Roman"/>
                    <a:cs typeface="Times New Roman"/>
                  </a:rPr>
                  <a:t>r</a:t>
                </a:r>
                <a:endParaRPr lang="en-US" sz="1200" dirty="0">
                  <a:effectLst/>
                  <a:latin typeface="Times New Roman"/>
                  <a:ea typeface="Times New Roman"/>
                </a:endParaRPr>
              </a:p>
            </p:txBody>
          </p:sp>
          <p:sp>
            <p:nvSpPr>
              <p:cNvPr id="14" name="Rectangle 13"/>
              <p:cNvSpPr/>
              <p:nvPr/>
            </p:nvSpPr>
            <p:spPr>
              <a:xfrm>
                <a:off x="668657" y="1148316"/>
                <a:ext cx="991452" cy="42994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Chapter </a:t>
                </a:r>
                <a:r>
                  <a:rPr lang="en-US" sz="900" kern="1200" dirty="0">
                    <a:solidFill>
                      <a:srgbClr val="000000"/>
                    </a:solidFill>
                    <a:effectLst/>
                    <a:ea typeface="Times New Roman"/>
                    <a:cs typeface="Times New Roman"/>
                  </a:rPr>
                  <a:t>Committees</a:t>
                </a:r>
                <a:endParaRPr lang="en-US" sz="1100" dirty="0">
                  <a:effectLst/>
                  <a:latin typeface="Times New Roman"/>
                  <a:ea typeface="Times New Roman"/>
                </a:endParaRPr>
              </a:p>
            </p:txBody>
          </p:sp>
          <p:cxnSp>
            <p:nvCxnSpPr>
              <p:cNvPr id="15" name="Straight Connector 14"/>
              <p:cNvCxnSpPr>
                <a:stCxn id="13" idx="3"/>
                <a:endCxn id="14" idx="1"/>
              </p:cNvCxnSpPr>
              <p:nvPr/>
            </p:nvCxnSpPr>
            <p:spPr>
              <a:xfrm>
                <a:off x="552546" y="1363287"/>
                <a:ext cx="11611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6276" y="2641189"/>
                <a:ext cx="147799" cy="38098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36967" y="3013211"/>
                <a:ext cx="153626" cy="45294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75446" y="1148316"/>
                <a:ext cx="765736" cy="42994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Chapter Officers</a:t>
                </a:r>
                <a:endParaRPr lang="en-US" sz="1200" dirty="0">
                  <a:effectLst/>
                  <a:latin typeface="Times New Roman"/>
                  <a:ea typeface="Times New Roman"/>
                </a:endParaRPr>
              </a:p>
            </p:txBody>
          </p:sp>
          <p:sp>
            <p:nvSpPr>
              <p:cNvPr id="19" name="Rectangle 18"/>
              <p:cNvSpPr/>
              <p:nvPr/>
            </p:nvSpPr>
            <p:spPr>
              <a:xfrm>
                <a:off x="2619546" y="1031358"/>
                <a:ext cx="968409" cy="5469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Alumni Chapter Directorum</a:t>
                </a:r>
                <a:endParaRPr lang="en-US" sz="1200" dirty="0">
                  <a:effectLst/>
                  <a:latin typeface="Times New Roman"/>
                  <a:ea typeface="Times New Roman"/>
                </a:endParaRPr>
              </a:p>
            </p:txBody>
          </p:sp>
          <p:cxnSp>
            <p:nvCxnSpPr>
              <p:cNvPr id="22" name="Straight Connector 21"/>
              <p:cNvCxnSpPr/>
              <p:nvPr/>
            </p:nvCxnSpPr>
            <p:spPr>
              <a:xfrm flipV="1">
                <a:off x="1733107" y="2966483"/>
                <a:ext cx="111714" cy="9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7" idx="1"/>
              </p:cNvCxnSpPr>
              <p:nvPr/>
            </p:nvCxnSpPr>
            <p:spPr>
              <a:xfrm flipH="1" flipV="1">
                <a:off x="2680024" y="3022169"/>
                <a:ext cx="171588" cy="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923954" y="3189767"/>
                <a:ext cx="0" cy="3505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06351" y="1591412"/>
                <a:ext cx="0" cy="117652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57600" y="382772"/>
                <a:ext cx="0" cy="161903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99181" y="2001806"/>
                <a:ext cx="1388872" cy="42994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Supreme Signare &amp; Supreme Excheque</a:t>
                </a:r>
                <a:endParaRPr lang="en-US" sz="1200" dirty="0">
                  <a:effectLst/>
                  <a:latin typeface="Times New Roman"/>
                  <a:ea typeface="Times New Roman"/>
                </a:endParaRPr>
              </a:p>
            </p:txBody>
          </p:sp>
          <p:sp>
            <p:nvSpPr>
              <p:cNvPr id="28" name="Rectangle 27"/>
              <p:cNvSpPr/>
              <p:nvPr/>
            </p:nvSpPr>
            <p:spPr>
              <a:xfrm>
                <a:off x="3827721" y="0"/>
                <a:ext cx="1050925" cy="76554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Supreme Council Member at Large</a:t>
                </a:r>
                <a:endParaRPr lang="en-US" sz="1200" dirty="0">
                  <a:effectLst/>
                  <a:latin typeface="Times New Roman"/>
                  <a:ea typeface="Times New Roman"/>
                </a:endParaRPr>
              </a:p>
            </p:txBody>
          </p:sp>
          <p:sp>
            <p:nvSpPr>
              <p:cNvPr id="29" name="Rectangle 28"/>
              <p:cNvSpPr/>
              <p:nvPr/>
            </p:nvSpPr>
            <p:spPr>
              <a:xfrm>
                <a:off x="3827721" y="1031358"/>
                <a:ext cx="1051557" cy="594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Appointed Officers</a:t>
                </a:r>
                <a:endParaRPr lang="en-US" sz="1200" dirty="0">
                  <a:effectLst/>
                  <a:latin typeface="Times New Roman"/>
                  <a:ea typeface="Times New Roman"/>
                </a:endParaRPr>
              </a:p>
            </p:txBody>
          </p:sp>
          <p:sp>
            <p:nvSpPr>
              <p:cNvPr id="31" name="Rectangle 30"/>
              <p:cNvSpPr/>
              <p:nvPr/>
            </p:nvSpPr>
            <p:spPr>
              <a:xfrm>
                <a:off x="5018568" y="0"/>
                <a:ext cx="1050925" cy="7645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dirty="0">
                    <a:solidFill>
                      <a:srgbClr val="000000"/>
                    </a:solidFill>
                    <a:ea typeface="Times New Roman"/>
                    <a:cs typeface="Times New Roman"/>
                  </a:rPr>
                  <a:t>Supreme Deputy</a:t>
                </a:r>
                <a:endParaRPr lang="en-US" sz="1200" dirty="0">
                  <a:effectLst/>
                  <a:latin typeface="Times New Roman"/>
                  <a:ea typeface="Times New Roman"/>
                </a:endParaRPr>
              </a:p>
            </p:txBody>
          </p:sp>
          <p:sp>
            <p:nvSpPr>
              <p:cNvPr id="32" name="Rectangle 31"/>
              <p:cNvSpPr/>
              <p:nvPr/>
            </p:nvSpPr>
            <p:spPr>
              <a:xfrm>
                <a:off x="5018568" y="1031358"/>
                <a:ext cx="1051557" cy="594330"/>
              </a:xfrm>
              <a:prstGeom prst="rect">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dirty="0">
                    <a:solidFill>
                      <a:srgbClr val="000000"/>
                    </a:solidFill>
                    <a:ea typeface="Times New Roman"/>
                    <a:cs typeface="Times New Roman"/>
                  </a:rPr>
                  <a:t>Elected Officers</a:t>
                </a:r>
                <a:endParaRPr lang="en-US" sz="1200" dirty="0">
                  <a:effectLst/>
                  <a:latin typeface="Times New Roman"/>
                  <a:ea typeface="Times New Roman"/>
                </a:endParaRPr>
              </a:p>
            </p:txBody>
          </p:sp>
          <p:sp>
            <p:nvSpPr>
              <p:cNvPr id="33" name="Rectangle 32"/>
              <p:cNvSpPr/>
              <p:nvPr/>
            </p:nvSpPr>
            <p:spPr>
              <a:xfrm>
                <a:off x="7995658" y="967561"/>
                <a:ext cx="1051558" cy="594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Board of Justices</a:t>
                </a:r>
                <a:endParaRPr lang="en-US" sz="1200" dirty="0">
                  <a:effectLst/>
                  <a:latin typeface="Times New Roman"/>
                  <a:ea typeface="Times New Roman"/>
                </a:endParaRPr>
              </a:p>
            </p:txBody>
          </p:sp>
          <p:cxnSp>
            <p:nvCxnSpPr>
              <p:cNvPr id="34" name="Straight Connector 33"/>
              <p:cNvCxnSpPr/>
              <p:nvPr/>
            </p:nvCxnSpPr>
            <p:spPr>
              <a:xfrm flipV="1">
                <a:off x="4880344" y="382772"/>
                <a:ext cx="137423" cy="242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80344" y="1329069"/>
                <a:ext cx="137424"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7" idx="1"/>
              </p:cNvCxnSpPr>
              <p:nvPr/>
            </p:nvCxnSpPr>
            <p:spPr>
              <a:xfrm flipH="1" flipV="1">
                <a:off x="4878646" y="2203704"/>
                <a:ext cx="3084457" cy="1307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146497" y="2216777"/>
                <a:ext cx="34131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500463" y="1561891"/>
                <a:ext cx="39538" cy="28817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679923" y="2566246"/>
                <a:ext cx="1095152" cy="7486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dirty="0">
                    <a:solidFill>
                      <a:srgbClr val="000000"/>
                    </a:solidFill>
                    <a:ea typeface="Times New Roman"/>
                    <a:cs typeface="Times New Roman"/>
                  </a:rPr>
                  <a:t>2</a:t>
                </a:r>
                <a:r>
                  <a:rPr lang="en-US" sz="1000" baseline="30000" dirty="0">
                    <a:solidFill>
                      <a:srgbClr val="000000"/>
                    </a:solidFill>
                    <a:ea typeface="Times New Roman"/>
                    <a:cs typeface="Times New Roman"/>
                  </a:rPr>
                  <a:t>nd</a:t>
                </a:r>
                <a:r>
                  <a:rPr lang="en-US" sz="1000" dirty="0">
                    <a:solidFill>
                      <a:srgbClr val="000000"/>
                    </a:solidFill>
                    <a:ea typeface="Times New Roman"/>
                    <a:cs typeface="Times New Roman"/>
                  </a:rPr>
                  <a:t> </a:t>
                </a:r>
                <a:r>
                  <a:rPr lang="en-US" sz="1000" kern="1200" dirty="0">
                    <a:solidFill>
                      <a:srgbClr val="000000"/>
                    </a:solidFill>
                    <a:effectLst/>
                    <a:ea typeface="Times New Roman"/>
                    <a:cs typeface="Times New Roman"/>
                  </a:rPr>
                  <a:t> Sub-Directorum</a:t>
                </a:r>
                <a:endParaRPr lang="en-US" sz="1200" dirty="0">
                  <a:effectLst/>
                  <a:latin typeface="Times New Roman"/>
                  <a:ea typeface="Times New Roman"/>
                </a:endParaRPr>
              </a:p>
            </p:txBody>
          </p:sp>
          <p:sp>
            <p:nvSpPr>
              <p:cNvPr id="43" name="Rectangle 42"/>
              <p:cNvSpPr/>
              <p:nvPr/>
            </p:nvSpPr>
            <p:spPr>
              <a:xfrm>
                <a:off x="-339608" y="2368542"/>
                <a:ext cx="927403" cy="42989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45720" rIns="73152"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Candidate</a:t>
                </a:r>
                <a:endParaRPr lang="en-US" sz="1200" dirty="0">
                  <a:effectLst/>
                  <a:latin typeface="Times New Roman"/>
                  <a:ea typeface="Times New Roman"/>
                </a:endParaRPr>
              </a:p>
            </p:txBody>
          </p:sp>
          <p:sp>
            <p:nvSpPr>
              <p:cNvPr id="44" name="Rectangle 43"/>
              <p:cNvSpPr/>
              <p:nvPr/>
            </p:nvSpPr>
            <p:spPr>
              <a:xfrm>
                <a:off x="-318576" y="3197353"/>
                <a:ext cx="987233" cy="42994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Collegiate Frater</a:t>
                </a:r>
                <a:endParaRPr lang="en-US" sz="1200" dirty="0">
                  <a:effectLst/>
                  <a:latin typeface="Times New Roman"/>
                  <a:ea typeface="Times New Roman"/>
                </a:endParaRPr>
              </a:p>
            </p:txBody>
          </p:sp>
          <p:sp>
            <p:nvSpPr>
              <p:cNvPr id="45" name="Rectangle 44"/>
              <p:cNvSpPr/>
              <p:nvPr/>
            </p:nvSpPr>
            <p:spPr>
              <a:xfrm>
                <a:off x="724220" y="2753832"/>
                <a:ext cx="1010161" cy="42994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Chapter Committees</a:t>
                </a:r>
                <a:endParaRPr lang="en-US" sz="1200" dirty="0">
                  <a:effectLst/>
                  <a:latin typeface="Times New Roman"/>
                  <a:ea typeface="Times New Roman"/>
                </a:endParaRPr>
              </a:p>
            </p:txBody>
          </p:sp>
          <p:sp>
            <p:nvSpPr>
              <p:cNvPr id="46" name="Rectangle 45"/>
              <p:cNvSpPr/>
              <p:nvPr/>
            </p:nvSpPr>
            <p:spPr>
              <a:xfrm>
                <a:off x="1851729" y="2774201"/>
                <a:ext cx="863457" cy="42974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Chapter Officers</a:t>
                </a:r>
                <a:endParaRPr lang="en-US" sz="1200" dirty="0">
                  <a:effectLst/>
                  <a:latin typeface="Times New Roman"/>
                  <a:ea typeface="Times New Roman"/>
                </a:endParaRPr>
              </a:p>
            </p:txBody>
          </p:sp>
          <p:sp>
            <p:nvSpPr>
              <p:cNvPr id="47" name="Rectangle 46"/>
              <p:cNvSpPr/>
              <p:nvPr/>
            </p:nvSpPr>
            <p:spPr>
              <a:xfrm>
                <a:off x="2851611" y="2752884"/>
                <a:ext cx="1084521" cy="53857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52" tIns="45720" rIns="73152"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Collegiate Chapter Directorum</a:t>
                </a:r>
                <a:endParaRPr lang="en-US" sz="1200" dirty="0">
                  <a:effectLst/>
                  <a:latin typeface="Times New Roman"/>
                  <a:ea typeface="Times New Roman"/>
                </a:endParaRPr>
              </a:p>
            </p:txBody>
          </p:sp>
          <p:sp>
            <p:nvSpPr>
              <p:cNvPr id="48" name="Rectangle 47"/>
              <p:cNvSpPr/>
              <p:nvPr/>
            </p:nvSpPr>
            <p:spPr>
              <a:xfrm>
                <a:off x="2541182" y="3540642"/>
                <a:ext cx="1286539" cy="62674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Collegiate Chapter Advisors</a:t>
                </a:r>
                <a:endParaRPr lang="en-US" sz="1200" dirty="0">
                  <a:effectLst/>
                  <a:latin typeface="Times New Roman"/>
                  <a:ea typeface="Times New Roman"/>
                </a:endParaRPr>
              </a:p>
            </p:txBody>
          </p:sp>
          <p:cxnSp>
            <p:nvCxnSpPr>
              <p:cNvPr id="50" name="Straight Connector 49"/>
              <p:cNvCxnSpPr/>
              <p:nvPr/>
            </p:nvCxnSpPr>
            <p:spPr>
              <a:xfrm flipH="1" flipV="1">
                <a:off x="3657600" y="382772"/>
                <a:ext cx="170950" cy="242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57600" y="1329069"/>
                <a:ext cx="17094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05107" y="382772"/>
                <a:ext cx="0" cy="182874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71191" y="382772"/>
                <a:ext cx="235058" cy="242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060558" y="1329069"/>
                <a:ext cx="23505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963103" y="1850065"/>
                <a:ext cx="1074719" cy="73342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200" dirty="0">
                    <a:solidFill>
                      <a:schemeClr val="accent6"/>
                    </a:solidFill>
                    <a:effectLst/>
                    <a:latin typeface="Times New Roman"/>
                    <a:ea typeface="Times New Roman"/>
                  </a:rPr>
                  <a:t>Supreme Directorum</a:t>
                </a:r>
              </a:p>
            </p:txBody>
          </p:sp>
          <p:cxnSp>
            <p:nvCxnSpPr>
              <p:cNvPr id="59" name="Straight Connector 58"/>
              <p:cNvCxnSpPr>
                <a:endCxn id="41" idx="0"/>
              </p:cNvCxnSpPr>
              <p:nvPr/>
            </p:nvCxnSpPr>
            <p:spPr>
              <a:xfrm flipH="1">
                <a:off x="7227499" y="1625688"/>
                <a:ext cx="26111" cy="94055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5-Point Star 10"/>
            <p:cNvSpPr/>
            <p:nvPr/>
          </p:nvSpPr>
          <p:spPr>
            <a:xfrm>
              <a:off x="415314" y="2242273"/>
              <a:ext cx="344962" cy="314498"/>
            </a:xfrm>
            <a:prstGeom prst="star5">
              <a:avLst/>
            </a:prstGeom>
            <a:solidFill>
              <a:srgbClr val="FFFF00"/>
            </a:solidFill>
            <a:ln>
              <a:solidFill>
                <a:srgbClr val="FFC000"/>
              </a:solidFill>
            </a:ln>
            <a:scene3d>
              <a:camera prst="orthographicFront">
                <a:rot lat="0" lon="0" rev="203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2" name="Text Box 2"/>
            <p:cNvSpPr txBox="1">
              <a:spLocks noChangeArrowheads="1"/>
            </p:cNvSpPr>
            <p:nvPr/>
          </p:nvSpPr>
          <p:spPr bwMode="auto">
            <a:xfrm>
              <a:off x="-83855" y="1725274"/>
              <a:ext cx="1616149" cy="38266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1800" b="1" dirty="0">
                  <a:effectLst/>
                  <a:latin typeface="Calibri"/>
                  <a:ea typeface="Calibri"/>
                  <a:cs typeface="Times New Roman"/>
                </a:rPr>
                <a:t>You Are Here!</a:t>
              </a:r>
              <a:endParaRPr lang="en-US" sz="1100" dirty="0">
                <a:effectLst/>
                <a:latin typeface="Calibri"/>
                <a:ea typeface="Calibri"/>
                <a:cs typeface="Times New Roman"/>
              </a:endParaRPr>
            </a:p>
          </p:txBody>
        </p:sp>
      </p:grpSp>
      <p:sp>
        <p:nvSpPr>
          <p:cNvPr id="67" name="Rectangle 66"/>
          <p:cNvSpPr/>
          <p:nvPr/>
        </p:nvSpPr>
        <p:spPr>
          <a:xfrm>
            <a:off x="6318412" y="2800780"/>
            <a:ext cx="974608" cy="86239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1000" kern="1200" dirty="0">
                <a:solidFill>
                  <a:srgbClr val="000000"/>
                </a:solidFill>
                <a:effectLst/>
                <a:ea typeface="Times New Roman"/>
                <a:cs typeface="Times New Roman"/>
              </a:rPr>
              <a:t>1</a:t>
            </a:r>
            <a:r>
              <a:rPr lang="en-US" sz="1000" kern="1200" baseline="30000" dirty="0">
                <a:solidFill>
                  <a:srgbClr val="000000"/>
                </a:solidFill>
                <a:effectLst/>
                <a:ea typeface="Times New Roman"/>
                <a:cs typeface="Times New Roman"/>
              </a:rPr>
              <a:t>st</a:t>
            </a:r>
            <a:r>
              <a:rPr lang="en-US" sz="1000" kern="1200" dirty="0">
                <a:solidFill>
                  <a:srgbClr val="000000"/>
                </a:solidFill>
                <a:effectLst/>
                <a:ea typeface="Times New Roman"/>
                <a:cs typeface="Times New Roman"/>
              </a:rPr>
              <a:t> Sub-Directorum</a:t>
            </a:r>
            <a:endParaRPr lang="en-US" sz="1200" dirty="0">
              <a:effectLst/>
              <a:latin typeface="Times New Roman"/>
              <a:ea typeface="Times New Roman"/>
            </a:endParaRPr>
          </a:p>
        </p:txBody>
      </p:sp>
    </p:spTree>
    <p:extLst>
      <p:ext uri="{BB962C8B-B14F-4D97-AF65-F5344CB8AC3E}">
        <p14:creationId xmlns:p14="http://schemas.microsoft.com/office/powerpoint/2010/main" val="410110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Mission, Vision &amp; Values</a:t>
            </a:r>
          </a:p>
        </p:txBody>
      </p:sp>
      <p:cxnSp>
        <p:nvCxnSpPr>
          <p:cNvPr id="8" name="Straight Connector 7"/>
          <p:cNvCxnSpPr/>
          <p:nvPr/>
        </p:nvCxnSpPr>
        <p:spPr>
          <a:xfrm>
            <a:off x="1066800" y="5029200"/>
            <a:ext cx="6943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599451"/>
      </p:ext>
    </p:extLst>
  </p:cSld>
  <p:clrMapOvr>
    <a:masterClrMapping/>
  </p:clrMapOvr>
</p:sld>
</file>

<file path=ppt/theme/theme1.xml><?xml version="1.0" encoding="utf-8"?>
<a:theme xmlns:a="http://schemas.openxmlformats.org/drawingml/2006/main" name="View">
  <a:themeElements>
    <a:clrScheme name="Nautical">
      <a:dk1>
        <a:srgbClr val="0F243E"/>
      </a:dk1>
      <a:lt1>
        <a:sysClr val="window" lastClr="FFFFFF"/>
      </a:lt1>
      <a:dk2>
        <a:srgbClr val="1F497D"/>
      </a:dk2>
      <a:lt2>
        <a:srgbClr val="EEECE1"/>
      </a:lt2>
      <a:accent1>
        <a:srgbClr val="A5A5A5"/>
      </a:accent1>
      <a:accent2>
        <a:srgbClr val="122030"/>
      </a:accent2>
      <a:accent3>
        <a:srgbClr val="122030"/>
      </a:accent3>
      <a:accent4>
        <a:srgbClr val="8064A2"/>
      </a:accent4>
      <a:accent5>
        <a:srgbClr val="4BACC6"/>
      </a:accent5>
      <a:accent6>
        <a:srgbClr val="122030"/>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8894</TotalTime>
  <Words>1460</Words>
  <Application>Microsoft Office PowerPoint</Application>
  <PresentationFormat>On-screen Show (4:3)</PresentationFormat>
  <Paragraphs>261</Paragraphs>
  <Slides>33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Calisto MT</vt:lpstr>
      <vt:lpstr>Century Schoolbook</vt:lpstr>
      <vt:lpstr>Crystal</vt:lpstr>
      <vt:lpstr>Symbol</vt:lpstr>
      <vt:lpstr>Times New Roman</vt:lpstr>
      <vt:lpstr>Wingdings 2</vt:lpstr>
      <vt:lpstr>View</vt:lpstr>
      <vt:lpstr>PowerPoint Presentation</vt:lpstr>
      <vt:lpstr>Alpha Zeta Omega is…</vt:lpstr>
      <vt:lpstr>What is a Fraternity?</vt:lpstr>
      <vt:lpstr>History</vt:lpstr>
      <vt:lpstr>Alpha Zeta Omega History</vt:lpstr>
      <vt:lpstr>Alpha Zeta Omega Facts</vt:lpstr>
      <vt:lpstr>Organizational Structure</vt:lpstr>
      <vt:lpstr>Organizational Structure</vt:lpstr>
      <vt:lpstr>Mission, Vision &amp; Values</vt:lpstr>
      <vt:lpstr>Alpha Zeta Omega Mission</vt:lpstr>
      <vt:lpstr>Alpha Zeta Omega Vision</vt:lpstr>
      <vt:lpstr>Alpha Zeta Omega Values</vt:lpstr>
      <vt:lpstr>Benefits of AZW</vt:lpstr>
      <vt:lpstr>Professional Fraternity Benefits</vt:lpstr>
      <vt:lpstr>Alpha Zeta Omega Specifics</vt:lpstr>
      <vt:lpstr>National Philanthropy</vt:lpstr>
      <vt:lpstr>Additional Philanthropic Efforts</vt:lpstr>
      <vt:lpstr>Professional Events</vt:lpstr>
      <vt:lpstr>Awards and Scholarships</vt:lpstr>
      <vt:lpstr>Advocacy</vt:lpstr>
      <vt:lpstr>Professional Resources</vt:lpstr>
      <vt:lpstr>Leadership Opportunities</vt:lpstr>
      <vt:lpstr>Convention</vt:lpstr>
      <vt:lpstr>Expectations of Chapters</vt:lpstr>
      <vt:lpstr>Expectations of Chapters</vt:lpstr>
      <vt:lpstr>Rushing Alpha Zeta Omega</vt:lpstr>
      <vt:lpstr>What is Orientation?</vt:lpstr>
      <vt:lpstr>Joining AZW</vt:lpstr>
      <vt:lpstr>Hazing</vt:lpstr>
      <vt:lpstr>10 Reasons to join AZW</vt:lpstr>
      <vt:lpstr>PowerPoint Presentation</vt:lpstr>
      <vt:lpstr>PowerPoint Presentation</vt:lpstr>
      <vt:lpstr>For more information, visit: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Tiffany</dc:creator>
  <cp:lastModifiedBy>Tiffany Puccia</cp:lastModifiedBy>
  <cp:revision>50</cp:revision>
  <dcterms:created xsi:type="dcterms:W3CDTF">2012-08-24T13:16:57Z</dcterms:created>
  <dcterms:modified xsi:type="dcterms:W3CDTF">2021-10-17T21:08:29Z</dcterms:modified>
</cp:coreProperties>
</file>